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 id="306" r:id="rId50"/>
    <p:sldId id="307" r:id="rId51"/>
    <p:sldId id="308" r:id="rId52"/>
    <p:sldId id="309" r:id="rId53"/>
    <p:sldId id="310" r:id="rId54"/>
    <p:sldId id="311" r:id="rId55"/>
    <p:sldId id="312" r:id="rId56"/>
    <p:sldId id="313" r:id="rId57"/>
    <p:sldId id="314" r:id="rId58"/>
    <p:sldId id="315" r:id="rId59"/>
    <p:sldId id="316" r:id="rId60"/>
    <p:sldId id="317" r:id="rId61"/>
    <p:sldId id="318" r:id="rId62"/>
    <p:sldId id="319" r:id="rId63"/>
    <p:sldId id="320" r:id="rId64"/>
    <p:sldId id="321" r:id="rId65"/>
    <p:sldId id="322" r:id="rId66"/>
    <p:sldId id="323" r:id="rId67"/>
    <p:sldId id="324" r:id="rId68"/>
    <p:sldId id="325" r:id="rId69"/>
    <p:sldId id="326" r:id="rId70"/>
    <p:sldId id="327" r:id="rId71"/>
    <p:sldId id="328" r:id="rId72"/>
    <p:sldId id="329" r:id="rId73"/>
    <p:sldId id="330" r:id="rId74"/>
    <p:sldId id="331" r:id="rId75"/>
    <p:sldId id="332" r:id="rId76"/>
    <p:sldId id="333" r:id="rId77"/>
    <p:sldId id="334" r:id="rId78"/>
    <p:sldId id="335" r:id="rId79"/>
    <p:sldId id="336" r:id="rId80"/>
    <p:sldId id="337" r:id="rId81"/>
    <p:sldId id="338" r:id="rId82"/>
    <p:sldId id="339" r:id="rId8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D8BD707-D9CF-40AE-B4C6-C98DA3205C09}" type="datetimeFigureOut">
              <a:rPr lang="en-US" smtClean="0"/>
              <a:pPr/>
              <a:t>9/24/2023</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9/24/2023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9/24/2023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9/24/2023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9/24/2023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9/24/2023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9/24/2023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D8BD707-D9CF-40AE-B4C6-C98DA3205C09}" type="datetimeFigureOut">
              <a:rPr lang="en-US" smtClean="0"/>
              <a:pPr/>
              <a:t>9/24/2023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9/24/2023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D8BD707-D9CF-40AE-B4C6-C98DA3205C09}" type="datetimeFigureOut">
              <a:rPr lang="en-US" smtClean="0"/>
              <a:pPr/>
              <a:t>9/24/2023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D8BD707-D9CF-40AE-B4C6-C98DA3205C09}" type="datetimeFigureOut">
              <a:rPr lang="en-US" smtClean="0"/>
              <a:pPr/>
              <a:t>9/24/2023</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D8BD707-D9CF-40AE-B4C6-C98DA3205C09}" type="datetimeFigureOut">
              <a:rPr lang="en-US" smtClean="0"/>
              <a:pPr/>
              <a:t>9/24/2023</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ibi.com/"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mk:@MSITStore:C:\ibi\DevStudio52\bin\PRO.CHM::/savrus7.htm" TargetMode="External"/><Relationship Id="rId2" Type="http://schemas.openxmlformats.org/officeDocument/2006/relationships/hyperlink" Target="mk:@MSITStore:C:\ibi\DevStudio52\bin\PRO.CHM::/savrus6.htm"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hyperlink" Target="http://forums.informationbuilders.com/" TargetMode="Externa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3"/>
          <p:cNvSpPr>
            <a:spLocks noGrp="1" noChangeArrowheads="1"/>
          </p:cNvSpPr>
          <p:nvPr>
            <p:ph idx="1"/>
          </p:nvPr>
        </p:nvSpPr>
        <p:spPr>
          <a:xfrm>
            <a:off x="457200" y="1524000"/>
            <a:ext cx="8153400" cy="4495800"/>
          </a:xfrm>
        </p:spPr>
        <p:txBody>
          <a:bodyPr rtlCol="0">
            <a:normAutofit fontScale="92500" lnSpcReduction="10000"/>
          </a:bodyPr>
          <a:lstStyle/>
          <a:p>
            <a:pPr lvl="1" indent="-182880" fontAlgn="auto">
              <a:lnSpc>
                <a:spcPct val="150000"/>
              </a:lnSpc>
              <a:spcAft>
                <a:spcPts val="0"/>
              </a:spcAft>
              <a:defRPr/>
            </a:pPr>
            <a:r>
              <a:rPr lang="en-US" b="1" dirty="0">
                <a:cs typeface="Arial" pitchFamily="34" charset="0"/>
              </a:rPr>
              <a:t>Introduction to IBI </a:t>
            </a:r>
            <a:r>
              <a:rPr lang="en-US" b="1" dirty="0" smtClean="0">
                <a:cs typeface="Arial" pitchFamily="34" charset="0"/>
              </a:rPr>
              <a:t>WebFOCUS</a:t>
            </a:r>
            <a:endParaRPr lang="en-US" b="1" dirty="0">
              <a:cs typeface="Arial" pitchFamily="34" charset="0"/>
            </a:endParaRPr>
          </a:p>
          <a:p>
            <a:pPr lvl="1" indent="-182880" fontAlgn="auto">
              <a:lnSpc>
                <a:spcPct val="150000"/>
              </a:lnSpc>
              <a:spcAft>
                <a:spcPts val="0"/>
              </a:spcAft>
              <a:defRPr/>
            </a:pPr>
            <a:r>
              <a:rPr lang="en-US" b="1" dirty="0">
                <a:cs typeface="Arial" pitchFamily="34" charset="0"/>
              </a:rPr>
              <a:t>Architecture Overview</a:t>
            </a:r>
          </a:p>
          <a:p>
            <a:pPr lvl="1" indent="-182880" fontAlgn="auto">
              <a:lnSpc>
                <a:spcPct val="150000"/>
              </a:lnSpc>
              <a:spcAft>
                <a:spcPts val="0"/>
              </a:spcAft>
              <a:defRPr/>
            </a:pPr>
            <a:r>
              <a:rPr lang="en-US" b="1" dirty="0">
                <a:cs typeface="Arial" pitchFamily="34" charset="0"/>
              </a:rPr>
              <a:t>Components of Reports</a:t>
            </a:r>
          </a:p>
          <a:p>
            <a:pPr lvl="1" indent="-182880" fontAlgn="auto">
              <a:lnSpc>
                <a:spcPct val="150000"/>
              </a:lnSpc>
              <a:spcAft>
                <a:spcPts val="0"/>
              </a:spcAft>
              <a:defRPr/>
            </a:pPr>
            <a:r>
              <a:rPr lang="en-US" b="1" dirty="0" smtClean="0">
                <a:cs typeface="Arial" pitchFamily="34" charset="0"/>
              </a:rPr>
              <a:t>WebFOCUS </a:t>
            </a:r>
            <a:r>
              <a:rPr lang="en-US" b="1" dirty="0">
                <a:cs typeface="Arial" pitchFamily="34" charset="0"/>
              </a:rPr>
              <a:t>Environments</a:t>
            </a:r>
          </a:p>
          <a:p>
            <a:pPr lvl="1" indent="-182880" fontAlgn="auto">
              <a:lnSpc>
                <a:spcPct val="150000"/>
              </a:lnSpc>
              <a:spcAft>
                <a:spcPts val="0"/>
              </a:spcAft>
              <a:defRPr/>
            </a:pPr>
            <a:r>
              <a:rPr lang="en-US" b="1" dirty="0">
                <a:cs typeface="Arial" pitchFamily="34" charset="0"/>
              </a:rPr>
              <a:t>Developer Studio Reporting Tools</a:t>
            </a:r>
          </a:p>
          <a:p>
            <a:pPr lvl="1" indent="-182880" fontAlgn="auto">
              <a:lnSpc>
                <a:spcPct val="150000"/>
              </a:lnSpc>
              <a:spcAft>
                <a:spcPts val="0"/>
              </a:spcAft>
              <a:defRPr/>
            </a:pPr>
            <a:r>
              <a:rPr lang="en-US" b="1" dirty="0">
                <a:cs typeface="Arial" pitchFamily="34" charset="0"/>
              </a:rPr>
              <a:t>Types of Reports </a:t>
            </a:r>
          </a:p>
          <a:p>
            <a:pPr lvl="1" indent="-182880" fontAlgn="auto">
              <a:lnSpc>
                <a:spcPct val="150000"/>
              </a:lnSpc>
              <a:spcAft>
                <a:spcPts val="0"/>
              </a:spcAft>
              <a:defRPr/>
            </a:pPr>
            <a:r>
              <a:rPr lang="en-US" b="1" dirty="0">
                <a:cs typeface="Arial" pitchFamily="34" charset="0"/>
              </a:rPr>
              <a:t>Reports Demo</a:t>
            </a:r>
          </a:p>
          <a:p>
            <a:pPr lvl="1" indent="-182880" fontAlgn="auto">
              <a:lnSpc>
                <a:spcPct val="150000"/>
              </a:lnSpc>
              <a:spcAft>
                <a:spcPts val="0"/>
              </a:spcAft>
              <a:defRPr/>
            </a:pPr>
            <a:endParaRPr lang="en-US" b="1" dirty="0">
              <a:cs typeface="Arial" pitchFamily="34" charset="0"/>
            </a:endParaRPr>
          </a:p>
          <a:p>
            <a:pPr lvl="1" indent="-182880" fontAlgn="auto">
              <a:lnSpc>
                <a:spcPct val="150000"/>
              </a:lnSpc>
              <a:spcAft>
                <a:spcPts val="0"/>
              </a:spcAft>
              <a:buFontTx/>
              <a:buNone/>
              <a:defRPr/>
            </a:pPr>
            <a:r>
              <a:rPr lang="en-US" b="1" dirty="0">
                <a:cs typeface="Arial" pitchFamily="34" charset="0"/>
              </a:rPr>
              <a:t>     </a:t>
            </a:r>
            <a:endParaRPr lang="en-US" sz="3200" b="1" dirty="0">
              <a:cs typeface="Arial" pitchFamily="34" charset="0"/>
            </a:endParaRPr>
          </a:p>
        </p:txBody>
      </p:sp>
      <p:sp>
        <p:nvSpPr>
          <p:cNvPr id="14338" name="Title 1"/>
          <p:cNvSpPr>
            <a:spLocks noGrp="1"/>
          </p:cNvSpPr>
          <p:nvPr>
            <p:ph type="title"/>
          </p:nvPr>
        </p:nvSpPr>
        <p:spPr>
          <a:xfrm>
            <a:off x="609600" y="228600"/>
            <a:ext cx="6854825" cy="990600"/>
          </a:xfrm>
        </p:spPr>
        <p:txBody>
          <a:bodyPr/>
          <a:lstStyle/>
          <a:p>
            <a:pPr fontAlgn="auto">
              <a:spcAft>
                <a:spcPts val="0"/>
              </a:spcAft>
              <a:defRPr/>
            </a:pPr>
            <a:r>
              <a:rPr lang="en-US" sz="2800" b="1" dirty="0" smtClean="0">
                <a:cs typeface="Arial" pitchFamily="34" charset="0"/>
              </a:rPr>
              <a:t>Contents</a:t>
            </a:r>
            <a:endParaRPr lang="en-US" sz="2800" b="1" dirty="0" smtClean="0"/>
          </a:p>
        </p:txBody>
      </p:sp>
    </p:spTree>
    <p:extLst>
      <p:ext uri="{BB962C8B-B14F-4D97-AF65-F5344CB8AC3E}">
        <p14:creationId xmlns:p14="http://schemas.microsoft.com/office/powerpoint/2010/main" val="32284452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657FEDF6-EC76-43F9-AA17-F3A137DD273F}" type="slidenum">
              <a:rPr lang="en-US">
                <a:solidFill>
                  <a:srgbClr val="FFFFFF"/>
                </a:solidFill>
              </a:rPr>
              <a:pPr eaLnBrk="1" hangingPunct="1"/>
              <a:t>10</a:t>
            </a:fld>
            <a:endParaRPr lang="en-US">
              <a:solidFill>
                <a:srgbClr val="FFFFFF"/>
              </a:solidFill>
            </a:endParaRPr>
          </a:p>
        </p:txBody>
      </p:sp>
      <p:sp>
        <p:nvSpPr>
          <p:cNvPr id="25602" name="Title 1"/>
          <p:cNvSpPr>
            <a:spLocks noGrp="1"/>
          </p:cNvSpPr>
          <p:nvPr>
            <p:ph type="title"/>
          </p:nvPr>
        </p:nvSpPr>
        <p:spPr/>
        <p:txBody>
          <a:bodyPr/>
          <a:lstStyle/>
          <a:p>
            <a:pPr fontAlgn="auto">
              <a:spcAft>
                <a:spcPts val="0"/>
              </a:spcAft>
              <a:defRPr/>
            </a:pPr>
            <a:r>
              <a:rPr lang="en-US" sz="2800" smtClean="0"/>
              <a:t>A DATA ADAPTER</a:t>
            </a:r>
          </a:p>
        </p:txBody>
      </p:sp>
      <p:sp>
        <p:nvSpPr>
          <p:cNvPr id="24580" name="Rectangle 3"/>
          <p:cNvSpPr txBox="1">
            <a:spLocks noChangeArrowheads="1"/>
          </p:cNvSpPr>
          <p:nvPr/>
        </p:nvSpPr>
        <p:spPr bwMode="auto">
          <a:xfrm>
            <a:off x="166688" y="1600200"/>
            <a:ext cx="876300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lstStyle>
            <a:lvl1pPr marL="317500" indent="-3175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20000"/>
              </a:lnSpc>
              <a:spcBef>
                <a:spcPts val="700"/>
              </a:spcBef>
              <a:spcAft>
                <a:spcPct val="50000"/>
              </a:spcAft>
              <a:buClr>
                <a:schemeClr val="accent2"/>
              </a:buClr>
              <a:buSzPct val="60000"/>
              <a:buFont typeface="Wingdings" pitchFamily="2" charset="2"/>
              <a:buChar char="q"/>
            </a:pPr>
            <a:r>
              <a:rPr lang="en-US" sz="1600" b="1">
                <a:solidFill>
                  <a:schemeClr val="accent2"/>
                </a:solidFill>
                <a:latin typeface="Tw Cen MT" pitchFamily="34" charset="0"/>
              </a:rPr>
              <a:t>Data adapters manage the communication between the WebFOCUS Client and the data source through the use of SQL statements.</a:t>
            </a:r>
          </a:p>
          <a:p>
            <a:pPr eaLnBrk="1" hangingPunct="1">
              <a:lnSpc>
                <a:spcPct val="120000"/>
              </a:lnSpc>
              <a:spcBef>
                <a:spcPts val="700"/>
              </a:spcBef>
              <a:spcAft>
                <a:spcPct val="50000"/>
              </a:spcAft>
              <a:buClr>
                <a:schemeClr val="accent2"/>
              </a:buClr>
              <a:buSzPct val="60000"/>
              <a:buFont typeface="Wingdings" pitchFamily="2" charset="2"/>
              <a:buChar char="q"/>
            </a:pPr>
            <a:r>
              <a:rPr lang="en-US" sz="1600" b="1">
                <a:solidFill>
                  <a:schemeClr val="accent2"/>
                </a:solidFill>
                <a:latin typeface="Tw Cen MT" pitchFamily="34" charset="0"/>
              </a:rPr>
              <a:t>When a request is made, the following occurs:</a:t>
            </a:r>
          </a:p>
          <a:p>
            <a:pPr eaLnBrk="1" hangingPunct="1">
              <a:lnSpc>
                <a:spcPct val="120000"/>
              </a:lnSpc>
              <a:spcBef>
                <a:spcPts val="700"/>
              </a:spcBef>
              <a:spcAft>
                <a:spcPct val="50000"/>
              </a:spcAft>
              <a:buClr>
                <a:schemeClr val="accent2"/>
              </a:buClr>
              <a:buSzPct val="60000"/>
              <a:buFont typeface="Wingdings" pitchFamily="2" charset="2"/>
              <a:buChar char="q"/>
            </a:pPr>
            <a:r>
              <a:rPr lang="en-US" sz="1600" b="1">
                <a:solidFill>
                  <a:schemeClr val="accent2"/>
                </a:solidFill>
                <a:latin typeface="Tw Cen MT" pitchFamily="34" charset="0"/>
              </a:rPr>
              <a:t>The WebFOCUS Client passes the request to the WebFOCUS Reporting Server. </a:t>
            </a:r>
          </a:p>
          <a:p>
            <a:pPr eaLnBrk="1" hangingPunct="1">
              <a:lnSpc>
                <a:spcPct val="120000"/>
              </a:lnSpc>
              <a:spcBef>
                <a:spcPts val="700"/>
              </a:spcBef>
              <a:spcAft>
                <a:spcPct val="50000"/>
              </a:spcAft>
              <a:buClr>
                <a:schemeClr val="accent2"/>
              </a:buClr>
              <a:buSzPct val="60000"/>
              <a:buFont typeface="Wingdings" pitchFamily="2" charset="2"/>
              <a:buChar char="q"/>
            </a:pPr>
            <a:r>
              <a:rPr lang="en-US" sz="1600" b="1">
                <a:solidFill>
                  <a:schemeClr val="accent2"/>
                </a:solidFill>
                <a:latin typeface="Tw Cen MT" pitchFamily="34" charset="0"/>
              </a:rPr>
              <a:t>The WebFOCUS Reporting Server passes the request to the data adapter.</a:t>
            </a:r>
          </a:p>
          <a:p>
            <a:pPr eaLnBrk="1" hangingPunct="1">
              <a:lnSpc>
                <a:spcPct val="120000"/>
              </a:lnSpc>
              <a:spcBef>
                <a:spcPts val="700"/>
              </a:spcBef>
              <a:spcAft>
                <a:spcPct val="50000"/>
              </a:spcAft>
              <a:buClr>
                <a:schemeClr val="accent2"/>
              </a:buClr>
              <a:buSzPct val="60000"/>
              <a:buFont typeface="Wingdings" pitchFamily="2" charset="2"/>
              <a:buChar char="q"/>
            </a:pPr>
            <a:r>
              <a:rPr lang="en-US" sz="1600" b="1">
                <a:solidFill>
                  <a:schemeClr val="accent2"/>
                </a:solidFill>
                <a:latin typeface="Tw Cen MT" pitchFamily="34" charset="0"/>
              </a:rPr>
              <a:t>The data adapter translates the request into the native language of the data source.</a:t>
            </a:r>
          </a:p>
          <a:p>
            <a:pPr eaLnBrk="1" hangingPunct="1">
              <a:lnSpc>
                <a:spcPct val="120000"/>
              </a:lnSpc>
              <a:spcBef>
                <a:spcPts val="700"/>
              </a:spcBef>
              <a:spcAft>
                <a:spcPct val="50000"/>
              </a:spcAft>
              <a:buClr>
                <a:schemeClr val="accent2"/>
              </a:buClr>
              <a:buSzPct val="60000"/>
              <a:buFont typeface="Wingdings" pitchFamily="2" charset="2"/>
              <a:buChar char="q"/>
            </a:pPr>
            <a:r>
              <a:rPr lang="en-US" sz="1600" b="1">
                <a:solidFill>
                  <a:schemeClr val="accent2"/>
                </a:solidFill>
                <a:latin typeface="Tw Cen MT" pitchFamily="34" charset="0"/>
              </a:rPr>
              <a:t>The data adapter passes the request to the data source.</a:t>
            </a:r>
          </a:p>
          <a:p>
            <a:pPr eaLnBrk="1" hangingPunct="1">
              <a:lnSpc>
                <a:spcPct val="120000"/>
              </a:lnSpc>
              <a:spcBef>
                <a:spcPts val="700"/>
              </a:spcBef>
              <a:spcAft>
                <a:spcPct val="50000"/>
              </a:spcAft>
              <a:buClr>
                <a:schemeClr val="accent2"/>
              </a:buClr>
              <a:buSzPct val="60000"/>
              <a:buFont typeface="Wingdings" pitchFamily="2" charset="2"/>
              <a:buChar char="q"/>
            </a:pPr>
            <a:r>
              <a:rPr lang="en-US" sz="1600" b="1">
                <a:solidFill>
                  <a:schemeClr val="accent2"/>
                </a:solidFill>
                <a:latin typeface="Tw Cen MT" pitchFamily="34" charset="0"/>
              </a:rPr>
              <a:t>The data source processes the request.</a:t>
            </a:r>
          </a:p>
          <a:p>
            <a:pPr eaLnBrk="1" hangingPunct="1">
              <a:lnSpc>
                <a:spcPct val="120000"/>
              </a:lnSpc>
              <a:spcBef>
                <a:spcPts val="700"/>
              </a:spcBef>
              <a:spcAft>
                <a:spcPct val="50000"/>
              </a:spcAft>
              <a:buClr>
                <a:schemeClr val="accent2"/>
              </a:buClr>
              <a:buSzPct val="60000"/>
              <a:buFont typeface="Wingdings" pitchFamily="2" charset="2"/>
              <a:buChar char="q"/>
            </a:pPr>
            <a:r>
              <a:rPr lang="en-US" sz="1600" b="1">
                <a:solidFill>
                  <a:schemeClr val="accent2"/>
                </a:solidFill>
                <a:latin typeface="Tw Cen MT" pitchFamily="34" charset="0"/>
              </a:rPr>
              <a:t>The results are then returned to the WebFOCUS Reporting Server for further processing, such as formatting/styling, etc.</a:t>
            </a:r>
          </a:p>
        </p:txBody>
      </p:sp>
    </p:spTree>
    <p:extLst>
      <p:ext uri="{BB962C8B-B14F-4D97-AF65-F5344CB8AC3E}">
        <p14:creationId xmlns:p14="http://schemas.microsoft.com/office/powerpoint/2010/main" val="40613044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9C785482-7136-4531-A67C-00C65CE434D0}" type="slidenum">
              <a:rPr lang="en-US">
                <a:solidFill>
                  <a:srgbClr val="FFFFFF"/>
                </a:solidFill>
              </a:rPr>
              <a:pPr eaLnBrk="1" hangingPunct="1"/>
              <a:t>11</a:t>
            </a:fld>
            <a:endParaRPr lang="en-US">
              <a:solidFill>
                <a:srgbClr val="FFFFFF"/>
              </a:solidFill>
            </a:endParaRPr>
          </a:p>
        </p:txBody>
      </p:sp>
      <p:sp>
        <p:nvSpPr>
          <p:cNvPr id="26626" name="Title 1"/>
          <p:cNvSpPr>
            <a:spLocks noGrp="1"/>
          </p:cNvSpPr>
          <p:nvPr>
            <p:ph type="title"/>
          </p:nvPr>
        </p:nvSpPr>
        <p:spPr/>
        <p:txBody>
          <a:bodyPr/>
          <a:lstStyle/>
          <a:p>
            <a:pPr fontAlgn="auto">
              <a:spcAft>
                <a:spcPts val="0"/>
              </a:spcAft>
              <a:defRPr/>
            </a:pPr>
            <a:r>
              <a:rPr lang="en-US" sz="2800" smtClean="0"/>
              <a:t>SYNONYM</a:t>
            </a:r>
          </a:p>
        </p:txBody>
      </p:sp>
      <p:sp>
        <p:nvSpPr>
          <p:cNvPr id="5" name="Rectangle 3"/>
          <p:cNvSpPr txBox="1">
            <a:spLocks noChangeArrowheads="1"/>
          </p:cNvSpPr>
          <p:nvPr/>
        </p:nvSpPr>
        <p:spPr bwMode="auto">
          <a:xfrm>
            <a:off x="271463" y="1524000"/>
            <a:ext cx="84582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normAutofit/>
          </a:bodyPr>
          <a:lstStyle>
            <a:lvl1pPr marL="317500" indent="-317500" algn="l" rtl="0" eaLnBrk="0" fontAlgn="base" hangingPunct="0">
              <a:spcBef>
                <a:spcPts val="700"/>
              </a:spcBef>
              <a:spcAft>
                <a:spcPct val="0"/>
              </a:spcAft>
              <a:buClr>
                <a:schemeClr val="accent2"/>
              </a:buClr>
              <a:buSzPct val="60000"/>
              <a:buFont typeface="Wingdings" pitchFamily="2" charset="2"/>
              <a:buChar char="q"/>
              <a:defRPr sz="2900" kern="1200">
                <a:solidFill>
                  <a:schemeClr val="accent2"/>
                </a:solidFill>
                <a:latin typeface="+mn-lt"/>
                <a:ea typeface="+mn-ea"/>
                <a:cs typeface="+mn-cs"/>
              </a:defRPr>
            </a:lvl1pPr>
            <a:lvl2pPr marL="638175" indent="-271463" algn="l" rtl="0" eaLnBrk="0" fontAlgn="base" hangingPunct="0">
              <a:spcBef>
                <a:spcPts val="550"/>
              </a:spcBef>
              <a:spcAft>
                <a:spcPct val="0"/>
              </a:spcAft>
              <a:buClr>
                <a:schemeClr val="accent1"/>
              </a:buClr>
              <a:buSzPct val="70000"/>
              <a:buFont typeface="Wingdings" pitchFamily="2" charset="2"/>
              <a:buChar char="q"/>
              <a:defRPr sz="2600" kern="1200">
                <a:solidFill>
                  <a:schemeClr val="accent2"/>
                </a:solidFill>
                <a:latin typeface="+mn-lt"/>
                <a:ea typeface="+mn-ea"/>
                <a:cs typeface="+mn-cs"/>
              </a:defRPr>
            </a:lvl2pPr>
            <a:lvl3pPr marL="912813" indent="-227013" algn="l" rtl="0" eaLnBrk="0" fontAlgn="base" hangingPunct="0">
              <a:spcBef>
                <a:spcPts val="500"/>
              </a:spcBef>
              <a:spcAft>
                <a:spcPct val="0"/>
              </a:spcAft>
              <a:buClr>
                <a:schemeClr val="accent2"/>
              </a:buClr>
              <a:buSzPct val="75000"/>
              <a:buFont typeface="Wingdings" pitchFamily="2" charset="2"/>
              <a:buChar char=""/>
              <a:defRPr sz="2300" kern="1200">
                <a:solidFill>
                  <a:schemeClr val="accent2"/>
                </a:solidFill>
                <a:latin typeface="+mn-lt"/>
                <a:ea typeface="+mn-ea"/>
                <a:cs typeface="+mn-cs"/>
              </a:defRPr>
            </a:lvl3pPr>
            <a:lvl4pPr marL="1370013" indent="-227013" algn="l" rtl="0" eaLnBrk="0" fontAlgn="base" hangingPunct="0">
              <a:spcBef>
                <a:spcPts val="400"/>
              </a:spcBef>
              <a:spcAft>
                <a:spcPct val="0"/>
              </a:spcAft>
              <a:buClr>
                <a:srgbClr val="7F7F7F"/>
              </a:buClr>
              <a:buSzPct val="75000"/>
              <a:buFont typeface="Wingdings" pitchFamily="2" charset="2"/>
              <a:buChar char=""/>
              <a:defRPr sz="2000" kern="1200">
                <a:solidFill>
                  <a:schemeClr val="accent2"/>
                </a:solidFill>
                <a:latin typeface="+mn-lt"/>
                <a:ea typeface="+mn-ea"/>
                <a:cs typeface="+mn-cs"/>
              </a:defRPr>
            </a:lvl4pPr>
            <a:lvl5pPr marL="1827213" indent="-227013" algn="l" rtl="0" eaLnBrk="0" fontAlgn="base" hangingPunct="0">
              <a:spcBef>
                <a:spcPts val="400"/>
              </a:spcBef>
              <a:spcAft>
                <a:spcPct val="0"/>
              </a:spcAft>
              <a:buClr>
                <a:srgbClr val="FFFFFF"/>
              </a:buClr>
              <a:buSzPct val="65000"/>
              <a:buFont typeface="Wingdings" pitchFamily="2" charset="2"/>
              <a:buChar char=""/>
              <a:defRPr sz="2000" kern="1200">
                <a:solidFill>
                  <a:schemeClr val="accent2"/>
                </a:solidFill>
                <a:latin typeface="+mn-lt"/>
                <a:ea typeface="+mn-ea"/>
                <a:cs typeface="+mn-cs"/>
              </a:defRPr>
            </a:lvl5pPr>
            <a:lvl6pPr marL="2102587" indent="-228542"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6837" indent="-228542"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088" indent="-228542"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5338" indent="-228542"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eaLnBrk="1" hangingPunct="1">
              <a:lnSpc>
                <a:spcPct val="95000"/>
              </a:lnSpc>
              <a:spcAft>
                <a:spcPct val="100000"/>
              </a:spcAft>
              <a:buFontTx/>
              <a:buNone/>
              <a:defRPr/>
            </a:pPr>
            <a:r>
              <a:rPr lang="en-US" sz="1400" b="1" dirty="0" smtClean="0"/>
              <a:t>	</a:t>
            </a:r>
            <a:r>
              <a:rPr lang="en-US" sz="1600" b="1" dirty="0" err="1" smtClean="0"/>
              <a:t>WebFOCUS</a:t>
            </a:r>
            <a:r>
              <a:rPr lang="en-US" sz="1600" b="1" dirty="0" smtClean="0"/>
              <a:t>’ view of the data used for reporting is known as a </a:t>
            </a:r>
            <a:r>
              <a:rPr lang="en-US" sz="1600" b="1" dirty="0" smtClean="0">
                <a:effectLst>
                  <a:outerShdw blurRad="38100" dist="38100" dir="2700000" algn="tl">
                    <a:srgbClr val="C0C0C0"/>
                  </a:outerShdw>
                </a:effectLst>
              </a:rPr>
              <a:t>synonym</a:t>
            </a:r>
            <a:r>
              <a:rPr lang="en-US" sz="1600" b="1" dirty="0" smtClean="0"/>
              <a:t>. </a:t>
            </a:r>
          </a:p>
          <a:p>
            <a:pPr eaLnBrk="1" hangingPunct="1">
              <a:lnSpc>
                <a:spcPct val="95000"/>
              </a:lnSpc>
              <a:spcAft>
                <a:spcPct val="100000"/>
              </a:spcAft>
              <a:buFontTx/>
              <a:buNone/>
              <a:defRPr/>
            </a:pPr>
            <a:r>
              <a:rPr lang="en-US" sz="1600" b="1" dirty="0" smtClean="0"/>
              <a:t>	When you create a synonym for a table or view in RDBMS, a Master File and Access File will be created.</a:t>
            </a:r>
          </a:p>
          <a:p>
            <a:pPr eaLnBrk="1" hangingPunct="1">
              <a:lnSpc>
                <a:spcPct val="95000"/>
              </a:lnSpc>
              <a:spcAft>
                <a:spcPct val="100000"/>
              </a:spcAft>
              <a:buFontTx/>
              <a:buNone/>
              <a:defRPr/>
            </a:pPr>
            <a:r>
              <a:rPr lang="en-US" sz="1600" b="1" dirty="0" smtClean="0"/>
              <a:t>	Using these metadata files, </a:t>
            </a:r>
            <a:r>
              <a:rPr lang="en-US" sz="1600" b="1" dirty="0" err="1" smtClean="0"/>
              <a:t>WebFOCUS</a:t>
            </a:r>
            <a:r>
              <a:rPr lang="en-US" sz="1600" b="1" dirty="0" smtClean="0"/>
              <a:t> procedures can now be created that report from the RDBMS table/view. </a:t>
            </a:r>
          </a:p>
          <a:p>
            <a:pPr eaLnBrk="1" hangingPunct="1">
              <a:lnSpc>
                <a:spcPct val="95000"/>
              </a:lnSpc>
              <a:spcAft>
                <a:spcPct val="100000"/>
              </a:spcAft>
              <a:buFontTx/>
              <a:buNone/>
              <a:defRPr/>
            </a:pPr>
            <a:r>
              <a:rPr lang="en-US" sz="1600" b="1" dirty="0" smtClean="0"/>
              <a:t>	The synonyms (metadata) for a </a:t>
            </a:r>
            <a:r>
              <a:rPr lang="en-US" sz="1600" b="1" dirty="0" err="1" smtClean="0"/>
              <a:t>WebFOCUS</a:t>
            </a:r>
            <a:r>
              <a:rPr lang="en-US" sz="1600" b="1" dirty="0" smtClean="0"/>
              <a:t> application consist of:</a:t>
            </a:r>
          </a:p>
          <a:p>
            <a:pPr lvl="1" eaLnBrk="1" hangingPunct="1">
              <a:lnSpc>
                <a:spcPct val="95000"/>
              </a:lnSpc>
              <a:spcAft>
                <a:spcPct val="100000"/>
              </a:spcAft>
              <a:defRPr/>
            </a:pPr>
            <a:r>
              <a:rPr lang="en-US" b="1" dirty="0" smtClean="0">
                <a:solidFill>
                  <a:srgbClr val="0000FF"/>
                </a:solidFill>
              </a:rPr>
              <a:t>Master Files</a:t>
            </a:r>
          </a:p>
          <a:p>
            <a:pPr lvl="1" eaLnBrk="1" hangingPunct="1">
              <a:lnSpc>
                <a:spcPct val="95000"/>
              </a:lnSpc>
              <a:spcAft>
                <a:spcPct val="100000"/>
              </a:spcAft>
              <a:defRPr/>
            </a:pPr>
            <a:r>
              <a:rPr lang="en-US" b="1" dirty="0" smtClean="0">
                <a:solidFill>
                  <a:srgbClr val="0000FF"/>
                </a:solidFill>
              </a:rPr>
              <a:t>Access Files</a:t>
            </a:r>
            <a:r>
              <a:rPr lang="en-US" b="1" dirty="0" smtClean="0"/>
              <a:t> (required for RDBMS tables/views) </a:t>
            </a:r>
          </a:p>
        </p:txBody>
      </p:sp>
    </p:spTree>
    <p:extLst>
      <p:ext uri="{BB962C8B-B14F-4D97-AF65-F5344CB8AC3E}">
        <p14:creationId xmlns:p14="http://schemas.microsoft.com/office/powerpoint/2010/main" val="9135749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96A08DFF-9785-45BA-B678-5971E39963AE}" type="slidenum">
              <a:rPr lang="en-US">
                <a:solidFill>
                  <a:srgbClr val="FFFFFF"/>
                </a:solidFill>
              </a:rPr>
              <a:pPr eaLnBrk="1" hangingPunct="1"/>
              <a:t>12</a:t>
            </a:fld>
            <a:endParaRPr lang="en-US">
              <a:solidFill>
                <a:srgbClr val="FFFFFF"/>
              </a:solidFill>
            </a:endParaRPr>
          </a:p>
        </p:txBody>
      </p:sp>
      <p:sp>
        <p:nvSpPr>
          <p:cNvPr id="27650" name="Title 1"/>
          <p:cNvSpPr>
            <a:spLocks noGrp="1"/>
          </p:cNvSpPr>
          <p:nvPr>
            <p:ph type="title"/>
          </p:nvPr>
        </p:nvSpPr>
        <p:spPr/>
        <p:txBody>
          <a:bodyPr/>
          <a:lstStyle/>
          <a:p>
            <a:pPr fontAlgn="auto">
              <a:spcAft>
                <a:spcPts val="0"/>
              </a:spcAft>
              <a:defRPr/>
            </a:pPr>
            <a:r>
              <a:rPr lang="en-US" sz="2800" smtClean="0"/>
              <a:t>Master File</a:t>
            </a:r>
          </a:p>
        </p:txBody>
      </p:sp>
      <p:sp>
        <p:nvSpPr>
          <p:cNvPr id="5" name="Rectangle 3"/>
          <p:cNvSpPr txBox="1">
            <a:spLocks noChangeArrowheads="1"/>
          </p:cNvSpPr>
          <p:nvPr/>
        </p:nvSpPr>
        <p:spPr bwMode="auto">
          <a:xfrm>
            <a:off x="228600" y="1524000"/>
            <a:ext cx="86868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normAutofit/>
          </a:bodyPr>
          <a:lstStyle>
            <a:lvl1pPr marL="317500" indent="-317500" algn="l" rtl="0" eaLnBrk="0" fontAlgn="base" hangingPunct="0">
              <a:spcBef>
                <a:spcPts val="700"/>
              </a:spcBef>
              <a:spcAft>
                <a:spcPct val="0"/>
              </a:spcAft>
              <a:buClr>
                <a:schemeClr val="accent2"/>
              </a:buClr>
              <a:buSzPct val="60000"/>
              <a:buFont typeface="Wingdings" pitchFamily="2" charset="2"/>
              <a:buChar char="q"/>
              <a:defRPr sz="2900" kern="1200">
                <a:solidFill>
                  <a:schemeClr val="accent2"/>
                </a:solidFill>
                <a:latin typeface="+mn-lt"/>
                <a:ea typeface="+mn-ea"/>
                <a:cs typeface="+mn-cs"/>
              </a:defRPr>
            </a:lvl1pPr>
            <a:lvl2pPr marL="638175" indent="-271463" algn="l" rtl="0" eaLnBrk="0" fontAlgn="base" hangingPunct="0">
              <a:spcBef>
                <a:spcPts val="550"/>
              </a:spcBef>
              <a:spcAft>
                <a:spcPct val="0"/>
              </a:spcAft>
              <a:buClr>
                <a:schemeClr val="accent1"/>
              </a:buClr>
              <a:buSzPct val="70000"/>
              <a:buFont typeface="Wingdings" pitchFamily="2" charset="2"/>
              <a:buChar char="q"/>
              <a:defRPr sz="2600" kern="1200">
                <a:solidFill>
                  <a:schemeClr val="accent2"/>
                </a:solidFill>
                <a:latin typeface="+mn-lt"/>
                <a:ea typeface="+mn-ea"/>
                <a:cs typeface="+mn-cs"/>
              </a:defRPr>
            </a:lvl2pPr>
            <a:lvl3pPr marL="912813" indent="-227013" algn="l" rtl="0" eaLnBrk="0" fontAlgn="base" hangingPunct="0">
              <a:spcBef>
                <a:spcPts val="500"/>
              </a:spcBef>
              <a:spcAft>
                <a:spcPct val="0"/>
              </a:spcAft>
              <a:buClr>
                <a:schemeClr val="accent2"/>
              </a:buClr>
              <a:buSzPct val="75000"/>
              <a:buFont typeface="Wingdings" pitchFamily="2" charset="2"/>
              <a:buChar char=""/>
              <a:defRPr sz="2300" kern="1200">
                <a:solidFill>
                  <a:schemeClr val="accent2"/>
                </a:solidFill>
                <a:latin typeface="+mn-lt"/>
                <a:ea typeface="+mn-ea"/>
                <a:cs typeface="+mn-cs"/>
              </a:defRPr>
            </a:lvl3pPr>
            <a:lvl4pPr marL="1370013" indent="-227013" algn="l" rtl="0" eaLnBrk="0" fontAlgn="base" hangingPunct="0">
              <a:spcBef>
                <a:spcPts val="400"/>
              </a:spcBef>
              <a:spcAft>
                <a:spcPct val="0"/>
              </a:spcAft>
              <a:buClr>
                <a:srgbClr val="7F7F7F"/>
              </a:buClr>
              <a:buSzPct val="75000"/>
              <a:buFont typeface="Wingdings" pitchFamily="2" charset="2"/>
              <a:buChar char=""/>
              <a:defRPr sz="2000" kern="1200">
                <a:solidFill>
                  <a:schemeClr val="accent2"/>
                </a:solidFill>
                <a:latin typeface="+mn-lt"/>
                <a:ea typeface="+mn-ea"/>
                <a:cs typeface="+mn-cs"/>
              </a:defRPr>
            </a:lvl4pPr>
            <a:lvl5pPr marL="1827213" indent="-227013" algn="l" rtl="0" eaLnBrk="0" fontAlgn="base" hangingPunct="0">
              <a:spcBef>
                <a:spcPts val="400"/>
              </a:spcBef>
              <a:spcAft>
                <a:spcPct val="0"/>
              </a:spcAft>
              <a:buClr>
                <a:srgbClr val="FFFFFF"/>
              </a:buClr>
              <a:buSzPct val="65000"/>
              <a:buFont typeface="Wingdings" pitchFamily="2" charset="2"/>
              <a:buChar char=""/>
              <a:defRPr sz="2000" kern="1200">
                <a:solidFill>
                  <a:schemeClr val="accent2"/>
                </a:solidFill>
                <a:latin typeface="+mn-lt"/>
                <a:ea typeface="+mn-ea"/>
                <a:cs typeface="+mn-cs"/>
              </a:defRPr>
            </a:lvl5pPr>
            <a:lvl6pPr marL="2102587" indent="-228542"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6837" indent="-228542"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088" indent="-228542"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5338" indent="-228542"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eaLnBrk="1" hangingPunct="1">
              <a:lnSpc>
                <a:spcPct val="95000"/>
              </a:lnSpc>
              <a:spcAft>
                <a:spcPct val="100000"/>
              </a:spcAft>
              <a:buFontTx/>
              <a:buNone/>
              <a:defRPr/>
            </a:pPr>
            <a:r>
              <a:rPr lang="en-US" sz="1600" b="1" dirty="0" smtClean="0"/>
              <a:t>A </a:t>
            </a:r>
            <a:r>
              <a:rPr lang="en-US" sz="1600" b="1" dirty="0" err="1" smtClean="0">
                <a:effectLst>
                  <a:outerShdw blurRad="38100" dist="38100" dir="2700000" algn="tl">
                    <a:srgbClr val="C0C0C0"/>
                  </a:outerShdw>
                </a:effectLst>
              </a:rPr>
              <a:t>WebFOCUS</a:t>
            </a:r>
            <a:r>
              <a:rPr lang="en-US" sz="1600" b="1" dirty="0" smtClean="0"/>
              <a:t> application reads a data source description called a Master File, which contains the structure of the data source, the names, data types and attributes of the fields.</a:t>
            </a:r>
          </a:p>
          <a:p>
            <a:pPr marL="0" indent="0" eaLnBrk="1" hangingPunct="1">
              <a:lnSpc>
                <a:spcPct val="95000"/>
              </a:lnSpc>
              <a:spcAft>
                <a:spcPct val="100000"/>
              </a:spcAft>
              <a:buFontTx/>
              <a:buNone/>
              <a:defRPr/>
            </a:pPr>
            <a:r>
              <a:rPr lang="en-US" sz="1600" b="1" dirty="0" smtClean="0"/>
              <a:t>A Master File enables the program to:</a:t>
            </a:r>
          </a:p>
          <a:p>
            <a:pPr lvl="1" eaLnBrk="1" hangingPunct="1">
              <a:lnSpc>
                <a:spcPct val="95000"/>
              </a:lnSpc>
              <a:spcAft>
                <a:spcPct val="100000"/>
              </a:spcAft>
              <a:defRPr/>
            </a:pPr>
            <a:r>
              <a:rPr lang="en-US" b="1" dirty="0" smtClean="0"/>
              <a:t>Identify the name and type of a data source</a:t>
            </a:r>
          </a:p>
          <a:p>
            <a:pPr lvl="1" eaLnBrk="1" hangingPunct="1">
              <a:lnSpc>
                <a:spcPct val="95000"/>
              </a:lnSpc>
              <a:spcAft>
                <a:spcPct val="100000"/>
              </a:spcAft>
              <a:defRPr/>
            </a:pPr>
            <a:r>
              <a:rPr lang="en-US" b="1" dirty="0" smtClean="0"/>
              <a:t>Identify and relate groups of fields</a:t>
            </a:r>
          </a:p>
          <a:p>
            <a:pPr lvl="1" eaLnBrk="1" hangingPunct="1">
              <a:lnSpc>
                <a:spcPct val="95000"/>
              </a:lnSpc>
              <a:spcAft>
                <a:spcPct val="100000"/>
              </a:spcAft>
              <a:defRPr/>
            </a:pPr>
            <a:r>
              <a:rPr lang="en-US" b="1" dirty="0" smtClean="0"/>
              <a:t>Describe the attributes of individual fields </a:t>
            </a:r>
          </a:p>
        </p:txBody>
      </p:sp>
    </p:spTree>
    <p:extLst>
      <p:ext uri="{BB962C8B-B14F-4D97-AF65-F5344CB8AC3E}">
        <p14:creationId xmlns:p14="http://schemas.microsoft.com/office/powerpoint/2010/main" val="34664900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DD780FB0-2C23-47ED-8744-6C2A6C923275}" type="slidenum">
              <a:rPr lang="en-US">
                <a:solidFill>
                  <a:srgbClr val="FFFFFF"/>
                </a:solidFill>
              </a:rPr>
              <a:pPr eaLnBrk="1" hangingPunct="1"/>
              <a:t>13</a:t>
            </a:fld>
            <a:endParaRPr lang="en-US">
              <a:solidFill>
                <a:srgbClr val="FFFFFF"/>
              </a:solidFill>
            </a:endParaRPr>
          </a:p>
        </p:txBody>
      </p:sp>
      <p:sp>
        <p:nvSpPr>
          <p:cNvPr id="28675" name="Rectangle 2"/>
          <p:cNvSpPr>
            <a:spLocks noGrp="1" noChangeArrowheads="1"/>
          </p:cNvSpPr>
          <p:nvPr>
            <p:ph type="title"/>
          </p:nvPr>
        </p:nvSpPr>
        <p:spPr/>
        <p:txBody>
          <a:bodyPr/>
          <a:lstStyle/>
          <a:p>
            <a:pPr fontAlgn="auto">
              <a:spcAft>
                <a:spcPts val="0"/>
              </a:spcAft>
              <a:defRPr/>
            </a:pPr>
            <a:r>
              <a:rPr lang="en-US" sz="2400" smtClean="0"/>
              <a:t>Access File</a:t>
            </a:r>
          </a:p>
        </p:txBody>
      </p:sp>
      <p:sp>
        <p:nvSpPr>
          <p:cNvPr id="6" name="Rectangle 3"/>
          <p:cNvSpPr txBox="1">
            <a:spLocks noChangeArrowheads="1"/>
          </p:cNvSpPr>
          <p:nvPr/>
        </p:nvSpPr>
        <p:spPr bwMode="auto">
          <a:xfrm>
            <a:off x="0" y="1676400"/>
            <a:ext cx="88392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normAutofit fontScale="70000" lnSpcReduction="20000"/>
          </a:bodyPr>
          <a:lstStyle>
            <a:lvl1pPr marL="317500" indent="-317500" algn="l" rtl="0" eaLnBrk="0" fontAlgn="base" hangingPunct="0">
              <a:spcBef>
                <a:spcPts val="700"/>
              </a:spcBef>
              <a:spcAft>
                <a:spcPct val="0"/>
              </a:spcAft>
              <a:buClr>
                <a:schemeClr val="accent2"/>
              </a:buClr>
              <a:buSzPct val="60000"/>
              <a:buFont typeface="Wingdings" pitchFamily="2" charset="2"/>
              <a:buChar char="q"/>
              <a:defRPr sz="2900" kern="1200">
                <a:solidFill>
                  <a:schemeClr val="accent2"/>
                </a:solidFill>
                <a:latin typeface="+mn-lt"/>
                <a:ea typeface="+mn-ea"/>
                <a:cs typeface="+mn-cs"/>
              </a:defRPr>
            </a:lvl1pPr>
            <a:lvl2pPr marL="638175" indent="-271463" algn="l" rtl="0" eaLnBrk="0" fontAlgn="base" hangingPunct="0">
              <a:spcBef>
                <a:spcPts val="550"/>
              </a:spcBef>
              <a:spcAft>
                <a:spcPct val="0"/>
              </a:spcAft>
              <a:buClr>
                <a:schemeClr val="accent1"/>
              </a:buClr>
              <a:buSzPct val="70000"/>
              <a:buFont typeface="Wingdings" pitchFamily="2" charset="2"/>
              <a:buChar char="q"/>
              <a:defRPr sz="2600" kern="1200">
                <a:solidFill>
                  <a:schemeClr val="accent2"/>
                </a:solidFill>
                <a:latin typeface="+mn-lt"/>
                <a:ea typeface="+mn-ea"/>
                <a:cs typeface="+mn-cs"/>
              </a:defRPr>
            </a:lvl2pPr>
            <a:lvl3pPr marL="912813" indent="-227013" algn="l" rtl="0" eaLnBrk="0" fontAlgn="base" hangingPunct="0">
              <a:spcBef>
                <a:spcPts val="500"/>
              </a:spcBef>
              <a:spcAft>
                <a:spcPct val="0"/>
              </a:spcAft>
              <a:buClr>
                <a:schemeClr val="accent2"/>
              </a:buClr>
              <a:buSzPct val="75000"/>
              <a:buFont typeface="Wingdings" pitchFamily="2" charset="2"/>
              <a:buChar char=""/>
              <a:defRPr sz="2300" kern="1200">
                <a:solidFill>
                  <a:schemeClr val="accent2"/>
                </a:solidFill>
                <a:latin typeface="+mn-lt"/>
                <a:ea typeface="+mn-ea"/>
                <a:cs typeface="+mn-cs"/>
              </a:defRPr>
            </a:lvl3pPr>
            <a:lvl4pPr marL="1370013" indent="-227013" algn="l" rtl="0" eaLnBrk="0" fontAlgn="base" hangingPunct="0">
              <a:spcBef>
                <a:spcPts val="400"/>
              </a:spcBef>
              <a:spcAft>
                <a:spcPct val="0"/>
              </a:spcAft>
              <a:buClr>
                <a:srgbClr val="7F7F7F"/>
              </a:buClr>
              <a:buSzPct val="75000"/>
              <a:buFont typeface="Wingdings" pitchFamily="2" charset="2"/>
              <a:buChar char=""/>
              <a:defRPr sz="2000" kern="1200">
                <a:solidFill>
                  <a:schemeClr val="accent2"/>
                </a:solidFill>
                <a:latin typeface="+mn-lt"/>
                <a:ea typeface="+mn-ea"/>
                <a:cs typeface="+mn-cs"/>
              </a:defRPr>
            </a:lvl4pPr>
            <a:lvl5pPr marL="1827213" indent="-227013" algn="l" rtl="0" eaLnBrk="0" fontAlgn="base" hangingPunct="0">
              <a:spcBef>
                <a:spcPts val="400"/>
              </a:spcBef>
              <a:spcAft>
                <a:spcPct val="0"/>
              </a:spcAft>
              <a:buClr>
                <a:srgbClr val="FFFFFF"/>
              </a:buClr>
              <a:buSzPct val="65000"/>
              <a:buFont typeface="Wingdings" pitchFamily="2" charset="2"/>
              <a:buChar char=""/>
              <a:defRPr sz="2000" kern="1200">
                <a:solidFill>
                  <a:schemeClr val="accent2"/>
                </a:solidFill>
                <a:latin typeface="+mn-lt"/>
                <a:ea typeface="+mn-ea"/>
                <a:cs typeface="+mn-cs"/>
              </a:defRPr>
            </a:lvl5pPr>
            <a:lvl6pPr marL="2102587" indent="-228542"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6837" indent="-228542"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088" indent="-228542"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5338" indent="-228542"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eaLnBrk="1" hangingPunct="1">
              <a:lnSpc>
                <a:spcPct val="120000"/>
              </a:lnSpc>
              <a:spcAft>
                <a:spcPct val="50000"/>
              </a:spcAft>
              <a:defRPr/>
            </a:pPr>
            <a:r>
              <a:rPr lang="en-US" smtClean="0"/>
              <a:t>Access file contains the connection string (adapter name), actual table name in the database, reference to master file and number of keys.</a:t>
            </a:r>
          </a:p>
          <a:p>
            <a:pPr eaLnBrk="1" hangingPunct="1">
              <a:lnSpc>
                <a:spcPct val="120000"/>
              </a:lnSpc>
              <a:spcAft>
                <a:spcPct val="50000"/>
              </a:spcAft>
              <a:defRPr/>
            </a:pPr>
            <a:r>
              <a:rPr lang="en-US" smtClean="0"/>
              <a:t>The Master File describes the individual attributes of the columns of a table. An Access File describes attributes at a table level.</a:t>
            </a:r>
          </a:p>
          <a:p>
            <a:pPr eaLnBrk="1" hangingPunct="1">
              <a:lnSpc>
                <a:spcPct val="120000"/>
              </a:lnSpc>
              <a:spcAft>
                <a:spcPct val="50000"/>
              </a:spcAft>
              <a:defRPr/>
            </a:pPr>
            <a:r>
              <a:rPr lang="en-US" smtClean="0"/>
              <a:t>Master Files and Access Files are stored as separate files, distinct from the associated data source. </a:t>
            </a:r>
          </a:p>
          <a:p>
            <a:pPr eaLnBrk="1" hangingPunct="1">
              <a:lnSpc>
                <a:spcPct val="120000"/>
              </a:lnSpc>
              <a:spcAft>
                <a:spcPct val="50000"/>
              </a:spcAft>
              <a:defRPr/>
            </a:pPr>
            <a:r>
              <a:rPr lang="en-US" smtClean="0"/>
              <a:t>The application uses the data source’s Master File (and if required, the corresponding Access File) to interpret the data source.</a:t>
            </a:r>
          </a:p>
          <a:p>
            <a:pPr eaLnBrk="1" hangingPunct="1">
              <a:lnSpc>
                <a:spcPct val="120000"/>
              </a:lnSpc>
              <a:spcAft>
                <a:spcPct val="50000"/>
              </a:spcAft>
              <a:defRPr/>
            </a:pPr>
            <a:endParaRPr lang="en-US" dirty="0" smtClean="0"/>
          </a:p>
        </p:txBody>
      </p:sp>
    </p:spTree>
    <p:extLst>
      <p:ext uri="{BB962C8B-B14F-4D97-AF65-F5344CB8AC3E}">
        <p14:creationId xmlns:p14="http://schemas.microsoft.com/office/powerpoint/2010/main" val="18456136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B877A950-2F5E-402E-95A8-30EFC05A849B}" type="slidenum">
              <a:rPr lang="en-US">
                <a:solidFill>
                  <a:srgbClr val="FFFFFF"/>
                </a:solidFill>
              </a:rPr>
              <a:pPr eaLnBrk="1" hangingPunct="1"/>
              <a:t>14</a:t>
            </a:fld>
            <a:endParaRPr lang="en-US">
              <a:solidFill>
                <a:srgbClr val="FFFFFF"/>
              </a:solidFill>
            </a:endParaRPr>
          </a:p>
        </p:txBody>
      </p:sp>
      <p:sp>
        <p:nvSpPr>
          <p:cNvPr id="29699" name="Rectangle 2"/>
          <p:cNvSpPr>
            <a:spLocks noGrp="1" noChangeArrowheads="1"/>
          </p:cNvSpPr>
          <p:nvPr>
            <p:ph type="title"/>
          </p:nvPr>
        </p:nvSpPr>
        <p:spPr/>
        <p:txBody>
          <a:bodyPr/>
          <a:lstStyle/>
          <a:p>
            <a:pPr fontAlgn="auto">
              <a:spcAft>
                <a:spcPts val="0"/>
              </a:spcAft>
              <a:defRPr/>
            </a:pPr>
            <a:r>
              <a:rPr lang="en-US" sz="2400" smtClean="0"/>
              <a:t>Sample Master and Access Files</a:t>
            </a:r>
          </a:p>
        </p:txBody>
      </p:sp>
      <p:sp>
        <p:nvSpPr>
          <p:cNvPr id="6" name="Rectangle 3"/>
          <p:cNvSpPr txBox="1">
            <a:spLocks noChangeArrowheads="1"/>
          </p:cNvSpPr>
          <p:nvPr/>
        </p:nvSpPr>
        <p:spPr bwMode="auto">
          <a:xfrm>
            <a:off x="685800" y="1676400"/>
            <a:ext cx="7470775" cy="411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normAutofit lnSpcReduction="10000"/>
          </a:bodyPr>
          <a:lstStyle>
            <a:lvl1pPr marL="317500" indent="-317500" algn="l" rtl="0" eaLnBrk="0" fontAlgn="base" hangingPunct="0">
              <a:spcBef>
                <a:spcPts val="700"/>
              </a:spcBef>
              <a:spcAft>
                <a:spcPct val="0"/>
              </a:spcAft>
              <a:buClr>
                <a:schemeClr val="accent2"/>
              </a:buClr>
              <a:buSzPct val="60000"/>
              <a:buFont typeface="Wingdings" pitchFamily="2" charset="2"/>
              <a:buChar char="q"/>
              <a:defRPr sz="2900" kern="1200">
                <a:solidFill>
                  <a:schemeClr val="accent2"/>
                </a:solidFill>
                <a:latin typeface="+mn-lt"/>
                <a:ea typeface="+mn-ea"/>
                <a:cs typeface="+mn-cs"/>
              </a:defRPr>
            </a:lvl1pPr>
            <a:lvl2pPr marL="638175" indent="-271463" algn="l" rtl="0" eaLnBrk="0" fontAlgn="base" hangingPunct="0">
              <a:spcBef>
                <a:spcPts val="550"/>
              </a:spcBef>
              <a:spcAft>
                <a:spcPct val="0"/>
              </a:spcAft>
              <a:buClr>
                <a:schemeClr val="accent1"/>
              </a:buClr>
              <a:buSzPct val="70000"/>
              <a:buFont typeface="Wingdings" pitchFamily="2" charset="2"/>
              <a:buChar char="q"/>
              <a:defRPr sz="2600" kern="1200">
                <a:solidFill>
                  <a:schemeClr val="accent2"/>
                </a:solidFill>
                <a:latin typeface="+mn-lt"/>
                <a:ea typeface="+mn-ea"/>
                <a:cs typeface="+mn-cs"/>
              </a:defRPr>
            </a:lvl2pPr>
            <a:lvl3pPr marL="912813" indent="-227013" algn="l" rtl="0" eaLnBrk="0" fontAlgn="base" hangingPunct="0">
              <a:spcBef>
                <a:spcPts val="500"/>
              </a:spcBef>
              <a:spcAft>
                <a:spcPct val="0"/>
              </a:spcAft>
              <a:buClr>
                <a:schemeClr val="accent2"/>
              </a:buClr>
              <a:buSzPct val="75000"/>
              <a:buFont typeface="Wingdings" pitchFamily="2" charset="2"/>
              <a:buChar char=""/>
              <a:defRPr sz="2300" kern="1200">
                <a:solidFill>
                  <a:schemeClr val="accent2"/>
                </a:solidFill>
                <a:latin typeface="+mn-lt"/>
                <a:ea typeface="+mn-ea"/>
                <a:cs typeface="+mn-cs"/>
              </a:defRPr>
            </a:lvl3pPr>
            <a:lvl4pPr marL="1370013" indent="-227013" algn="l" rtl="0" eaLnBrk="0" fontAlgn="base" hangingPunct="0">
              <a:spcBef>
                <a:spcPts val="400"/>
              </a:spcBef>
              <a:spcAft>
                <a:spcPct val="0"/>
              </a:spcAft>
              <a:buClr>
                <a:srgbClr val="7F7F7F"/>
              </a:buClr>
              <a:buSzPct val="75000"/>
              <a:buFont typeface="Wingdings" pitchFamily="2" charset="2"/>
              <a:buChar char=""/>
              <a:defRPr sz="2000" kern="1200">
                <a:solidFill>
                  <a:schemeClr val="accent2"/>
                </a:solidFill>
                <a:latin typeface="+mn-lt"/>
                <a:ea typeface="+mn-ea"/>
                <a:cs typeface="+mn-cs"/>
              </a:defRPr>
            </a:lvl4pPr>
            <a:lvl5pPr marL="1827213" indent="-227013" algn="l" rtl="0" eaLnBrk="0" fontAlgn="base" hangingPunct="0">
              <a:spcBef>
                <a:spcPts val="400"/>
              </a:spcBef>
              <a:spcAft>
                <a:spcPct val="0"/>
              </a:spcAft>
              <a:buClr>
                <a:srgbClr val="FFFFFF"/>
              </a:buClr>
              <a:buSzPct val="65000"/>
              <a:buFont typeface="Wingdings" pitchFamily="2" charset="2"/>
              <a:buChar char=""/>
              <a:defRPr sz="2000" kern="1200">
                <a:solidFill>
                  <a:schemeClr val="accent2"/>
                </a:solidFill>
                <a:latin typeface="+mn-lt"/>
                <a:ea typeface="+mn-ea"/>
                <a:cs typeface="+mn-cs"/>
              </a:defRPr>
            </a:lvl5pPr>
            <a:lvl6pPr marL="2102587" indent="-228542"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6837" indent="-228542"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088" indent="-228542"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5338" indent="-228542"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eaLnBrk="1" hangingPunct="1">
              <a:lnSpc>
                <a:spcPct val="80000"/>
              </a:lnSpc>
              <a:buFontTx/>
              <a:buNone/>
              <a:defRPr/>
            </a:pPr>
            <a:r>
              <a:rPr lang="en-US" sz="1400" b="1" dirty="0" smtClean="0"/>
              <a:t>Master File</a:t>
            </a:r>
          </a:p>
          <a:p>
            <a:pPr eaLnBrk="1" hangingPunct="1">
              <a:lnSpc>
                <a:spcPct val="80000"/>
              </a:lnSpc>
              <a:buFontTx/>
              <a:buNone/>
              <a:defRPr/>
            </a:pPr>
            <a:endParaRPr lang="en-US" sz="1400" b="1" dirty="0" smtClean="0"/>
          </a:p>
          <a:p>
            <a:pPr eaLnBrk="1" hangingPunct="1">
              <a:lnSpc>
                <a:spcPct val="80000"/>
              </a:lnSpc>
              <a:buFontTx/>
              <a:buNone/>
              <a:defRPr/>
            </a:pPr>
            <a:r>
              <a:rPr lang="en-US" sz="1400" dirty="0" smtClean="0"/>
              <a:t>	FILENAME=ADDRESS,SUFFIX=SQLMSS,$</a:t>
            </a:r>
          </a:p>
          <a:p>
            <a:pPr eaLnBrk="1" hangingPunct="1">
              <a:lnSpc>
                <a:spcPct val="80000"/>
              </a:lnSpc>
              <a:buFontTx/>
              <a:buNone/>
              <a:defRPr/>
            </a:pPr>
            <a:r>
              <a:rPr lang="en-US" sz="1400" dirty="0" smtClean="0"/>
              <a:t>	SEGNAME=ADDRESS,SEGTYPE=S0,$</a:t>
            </a:r>
          </a:p>
          <a:p>
            <a:pPr eaLnBrk="1" hangingPunct="1">
              <a:lnSpc>
                <a:spcPct val="80000"/>
              </a:lnSpc>
              <a:buFontTx/>
              <a:buNone/>
              <a:defRPr/>
            </a:pPr>
            <a:r>
              <a:rPr lang="en-US" sz="1400" dirty="0" smtClean="0"/>
              <a:t>	FIELDNAME=ADDEID,ALIAS=EID,USAGE=A9,ACTUAL = A9, $</a:t>
            </a:r>
          </a:p>
          <a:p>
            <a:pPr eaLnBrk="1" hangingPunct="1">
              <a:lnSpc>
                <a:spcPct val="80000"/>
              </a:lnSpc>
              <a:buFontTx/>
              <a:buNone/>
              <a:defRPr/>
            </a:pPr>
            <a:r>
              <a:rPr lang="en-US" sz="1400" dirty="0" smtClean="0"/>
              <a:t>	FIELDNAME=TYPE,ALIAS=AT,USAGE=A4,ACTUAL = A4, $</a:t>
            </a:r>
          </a:p>
          <a:p>
            <a:pPr eaLnBrk="1" hangingPunct="1">
              <a:lnSpc>
                <a:spcPct val="80000"/>
              </a:lnSpc>
              <a:buFontTx/>
              <a:buNone/>
              <a:defRPr/>
            </a:pPr>
            <a:r>
              <a:rPr lang="en-US" sz="1400" dirty="0" smtClean="0"/>
              <a:t>	FIELDNAME=ADDRESS_LN1,ALIAS=LN1, USAGE=A20,ACTUAL = A20, $</a:t>
            </a:r>
          </a:p>
          <a:p>
            <a:pPr eaLnBrk="1" hangingPunct="1">
              <a:lnSpc>
                <a:spcPct val="80000"/>
              </a:lnSpc>
              <a:buFontTx/>
              <a:buNone/>
              <a:defRPr/>
            </a:pPr>
            <a:r>
              <a:rPr lang="en-US" sz="1400" dirty="0" smtClean="0"/>
              <a:t>	FIELDNAME=ADDRESS_LN2,ALIAS=LN2,USAGE=A20,ACTUAL = A20, $</a:t>
            </a:r>
          </a:p>
          <a:p>
            <a:pPr eaLnBrk="1" hangingPunct="1">
              <a:lnSpc>
                <a:spcPct val="80000"/>
              </a:lnSpc>
              <a:buFontTx/>
              <a:buNone/>
              <a:defRPr/>
            </a:pPr>
            <a:r>
              <a:rPr lang="en-US" sz="1400" dirty="0" smtClean="0"/>
              <a:t>	FIELDNAME=ADDRESS_LN3,ALIAS=LN3,USAGE=A20,ACTUAL = A20, $</a:t>
            </a:r>
          </a:p>
          <a:p>
            <a:pPr eaLnBrk="1" hangingPunct="1">
              <a:lnSpc>
                <a:spcPct val="80000"/>
              </a:lnSpc>
              <a:buFontTx/>
              <a:buNone/>
              <a:defRPr/>
            </a:pPr>
            <a:r>
              <a:rPr lang="en-US" sz="1400" dirty="0" smtClean="0"/>
              <a:t>	FIELDNAME=ACCTNUMBER,ALIAS=ANO, USAGE=I9L,ACTUAL = I4, $ </a:t>
            </a:r>
          </a:p>
          <a:p>
            <a:pPr eaLnBrk="1" hangingPunct="1">
              <a:lnSpc>
                <a:spcPct val="80000"/>
              </a:lnSpc>
              <a:buFontTx/>
              <a:buNone/>
              <a:defRPr/>
            </a:pPr>
            <a:endParaRPr lang="en-US" sz="1400" b="1" dirty="0" smtClean="0"/>
          </a:p>
          <a:p>
            <a:pPr eaLnBrk="1" hangingPunct="1">
              <a:lnSpc>
                <a:spcPct val="80000"/>
              </a:lnSpc>
              <a:buFontTx/>
              <a:buNone/>
              <a:defRPr/>
            </a:pPr>
            <a:r>
              <a:rPr lang="en-US" sz="1400" b="1" dirty="0" smtClean="0"/>
              <a:t>Access File</a:t>
            </a:r>
          </a:p>
          <a:p>
            <a:pPr eaLnBrk="1" hangingPunct="1">
              <a:lnSpc>
                <a:spcPct val="80000"/>
              </a:lnSpc>
              <a:buFontTx/>
              <a:buNone/>
              <a:defRPr/>
            </a:pPr>
            <a:endParaRPr lang="en-US" sz="1400" b="1" dirty="0" smtClean="0"/>
          </a:p>
          <a:p>
            <a:pPr eaLnBrk="1" hangingPunct="1">
              <a:lnSpc>
                <a:spcPct val="80000"/>
              </a:lnSpc>
              <a:buFontTx/>
              <a:buNone/>
              <a:defRPr/>
            </a:pPr>
            <a:r>
              <a:rPr lang="en-US" sz="1400" dirty="0" smtClean="0"/>
              <a:t>    SEGNAME=ADDRESS ,</a:t>
            </a:r>
          </a:p>
          <a:p>
            <a:pPr eaLnBrk="1" hangingPunct="1">
              <a:lnSpc>
                <a:spcPct val="80000"/>
              </a:lnSpc>
              <a:buFontTx/>
              <a:buNone/>
              <a:defRPr/>
            </a:pPr>
            <a:r>
              <a:rPr lang="en-US" sz="1400" dirty="0" smtClean="0"/>
              <a:t>    TABLENAME=class402.dbo.ADDRESS,</a:t>
            </a:r>
          </a:p>
          <a:p>
            <a:pPr eaLnBrk="1" hangingPunct="1">
              <a:lnSpc>
                <a:spcPct val="80000"/>
              </a:lnSpc>
              <a:buFontTx/>
              <a:buNone/>
              <a:defRPr/>
            </a:pPr>
            <a:r>
              <a:rPr lang="en-US" sz="1400" dirty="0" smtClean="0"/>
              <a:t>    CONNECTION=class402,</a:t>
            </a:r>
          </a:p>
          <a:p>
            <a:pPr eaLnBrk="1" hangingPunct="1">
              <a:lnSpc>
                <a:spcPct val="80000"/>
              </a:lnSpc>
              <a:buFontTx/>
              <a:buNone/>
              <a:defRPr/>
            </a:pPr>
            <a:r>
              <a:rPr lang="en-US" sz="1400" dirty="0" smtClean="0"/>
              <a:t>    KEYS=2,$</a:t>
            </a:r>
          </a:p>
        </p:txBody>
      </p:sp>
    </p:spTree>
    <p:extLst>
      <p:ext uri="{BB962C8B-B14F-4D97-AF65-F5344CB8AC3E}">
        <p14:creationId xmlns:p14="http://schemas.microsoft.com/office/powerpoint/2010/main" val="39787241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06B222A9-B076-41CD-8B60-7AB6168BFE12}" type="slidenum">
              <a:rPr lang="en-US">
                <a:solidFill>
                  <a:srgbClr val="FFFFFF"/>
                </a:solidFill>
              </a:rPr>
              <a:pPr eaLnBrk="1" hangingPunct="1"/>
              <a:t>15</a:t>
            </a:fld>
            <a:endParaRPr lang="en-US">
              <a:solidFill>
                <a:srgbClr val="FFFFFF"/>
              </a:solidFill>
            </a:endParaRPr>
          </a:p>
        </p:txBody>
      </p:sp>
      <p:sp>
        <p:nvSpPr>
          <p:cNvPr id="30723" name="Rectangle 2"/>
          <p:cNvSpPr>
            <a:spLocks noGrp="1" noChangeArrowheads="1"/>
          </p:cNvSpPr>
          <p:nvPr>
            <p:ph type="title"/>
          </p:nvPr>
        </p:nvSpPr>
        <p:spPr/>
        <p:txBody>
          <a:bodyPr/>
          <a:lstStyle/>
          <a:p>
            <a:pPr fontAlgn="auto">
              <a:spcAft>
                <a:spcPts val="0"/>
              </a:spcAft>
              <a:defRPr/>
            </a:pPr>
            <a:r>
              <a:rPr lang="en-US" sz="2400" smtClean="0"/>
              <a:t>The WebFOCUS Environments</a:t>
            </a:r>
          </a:p>
        </p:txBody>
      </p:sp>
      <p:sp>
        <p:nvSpPr>
          <p:cNvPr id="29700" name="Rectangle 3"/>
          <p:cNvSpPr txBox="1">
            <a:spLocks noChangeArrowheads="1"/>
          </p:cNvSpPr>
          <p:nvPr/>
        </p:nvSpPr>
        <p:spPr bwMode="auto">
          <a:xfrm>
            <a:off x="228600" y="1752600"/>
            <a:ext cx="8229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ts val="700"/>
              </a:spcBef>
              <a:buClr>
                <a:schemeClr val="accent2"/>
              </a:buClr>
              <a:buSzPct val="60000"/>
            </a:pPr>
            <a:r>
              <a:rPr lang="en-US" sz="1100" b="1">
                <a:solidFill>
                  <a:schemeClr val="accent2"/>
                </a:solidFill>
                <a:latin typeface="Tw Cen MT" pitchFamily="34" charset="0"/>
              </a:rPr>
              <a:t>  Server environments that are accessible including remote servers</a:t>
            </a:r>
          </a:p>
        </p:txBody>
      </p:sp>
      <p:pic>
        <p:nvPicPr>
          <p:cNvPr id="29701"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014538"/>
            <a:ext cx="52578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2" name="Rectangle 14"/>
          <p:cNvSpPr>
            <a:spLocks noChangeArrowheads="1"/>
          </p:cNvSpPr>
          <p:nvPr/>
        </p:nvSpPr>
        <p:spPr bwMode="auto">
          <a:xfrm>
            <a:off x="217488" y="4924425"/>
            <a:ext cx="861060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520700" indent="-520700">
              <a:lnSpc>
                <a:spcPct val="80000"/>
              </a:lnSpc>
              <a:spcBef>
                <a:spcPct val="50000"/>
              </a:spcBef>
              <a:buClr>
                <a:schemeClr val="bg1"/>
              </a:buClr>
            </a:pPr>
            <a:r>
              <a:rPr lang="en-US" sz="1100">
                <a:solidFill>
                  <a:schemeClr val="accent2"/>
                </a:solidFill>
              </a:rPr>
              <a:t>In addition to local development, WebFOCUS Developer Studio facilitates remote application development:</a:t>
            </a:r>
          </a:p>
          <a:p>
            <a:pPr marL="520700" indent="-520700">
              <a:lnSpc>
                <a:spcPct val="80000"/>
              </a:lnSpc>
              <a:spcBef>
                <a:spcPct val="50000"/>
              </a:spcBef>
              <a:buClr>
                <a:schemeClr val="bg1"/>
              </a:buClr>
            </a:pPr>
            <a:endParaRPr lang="en-US" sz="1100">
              <a:solidFill>
                <a:schemeClr val="accent2"/>
              </a:solidFill>
            </a:endParaRPr>
          </a:p>
          <a:p>
            <a:pPr marL="520700" indent="-520700">
              <a:lnSpc>
                <a:spcPct val="80000"/>
              </a:lnSpc>
              <a:spcBef>
                <a:spcPct val="20000"/>
              </a:spcBef>
              <a:spcAft>
                <a:spcPct val="100000"/>
              </a:spcAft>
              <a:buFontTx/>
              <a:buBlip>
                <a:blip r:embed="rId3"/>
              </a:buBlip>
            </a:pPr>
            <a:r>
              <a:rPr lang="en-US" sz="1100">
                <a:solidFill>
                  <a:schemeClr val="accent2"/>
                </a:solidFill>
              </a:rPr>
              <a:t>Data Servers / Applications – Develop directly on a WebFOCUS Reporting Server application directories.</a:t>
            </a:r>
          </a:p>
          <a:p>
            <a:pPr marL="520700" indent="-520700">
              <a:lnSpc>
                <a:spcPct val="80000"/>
              </a:lnSpc>
              <a:spcBef>
                <a:spcPct val="20000"/>
              </a:spcBef>
              <a:spcAft>
                <a:spcPct val="100000"/>
              </a:spcAft>
              <a:buFontTx/>
              <a:buBlip>
                <a:blip r:embed="rId3"/>
              </a:buBlip>
            </a:pPr>
            <a:r>
              <a:rPr lang="en-US" sz="1100">
                <a:solidFill>
                  <a:schemeClr val="accent2"/>
                </a:solidFill>
              </a:rPr>
              <a:t>Managed Reporting – Direct access to the Managed Reporting Repository including User Management and Domains. Maintenance of Users, Groups, Roles and Domains are done using this environment.</a:t>
            </a:r>
          </a:p>
          <a:p>
            <a:pPr marL="520700" indent="-520700">
              <a:lnSpc>
                <a:spcPct val="80000"/>
              </a:lnSpc>
              <a:spcBef>
                <a:spcPct val="20000"/>
              </a:spcBef>
              <a:spcAft>
                <a:spcPct val="100000"/>
              </a:spcAft>
              <a:buFontTx/>
              <a:buBlip>
                <a:blip r:embed="rId3"/>
              </a:buBlip>
            </a:pPr>
            <a:r>
              <a:rPr lang="en-US" sz="1100">
                <a:solidFill>
                  <a:schemeClr val="accent2"/>
                </a:solidFill>
              </a:rPr>
              <a:t>Web Applications – Manage resources an the Web Server (No access in Target servers).</a:t>
            </a:r>
          </a:p>
        </p:txBody>
      </p:sp>
    </p:spTree>
    <p:extLst>
      <p:ext uri="{BB962C8B-B14F-4D97-AF65-F5344CB8AC3E}">
        <p14:creationId xmlns:p14="http://schemas.microsoft.com/office/powerpoint/2010/main" val="19720316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D3F21AE7-9327-401A-AFE1-7075DC27A08C}" type="slidenum">
              <a:rPr lang="en-US">
                <a:solidFill>
                  <a:srgbClr val="FFFFFF"/>
                </a:solidFill>
              </a:rPr>
              <a:pPr eaLnBrk="1" hangingPunct="1"/>
              <a:t>16</a:t>
            </a:fld>
            <a:endParaRPr lang="en-US">
              <a:solidFill>
                <a:srgbClr val="FFFFFF"/>
              </a:solidFill>
            </a:endParaRPr>
          </a:p>
        </p:txBody>
      </p:sp>
      <p:sp>
        <p:nvSpPr>
          <p:cNvPr id="31747" name="Rectangle 2"/>
          <p:cNvSpPr>
            <a:spLocks noGrp="1" noChangeArrowheads="1"/>
          </p:cNvSpPr>
          <p:nvPr>
            <p:ph type="title"/>
          </p:nvPr>
        </p:nvSpPr>
        <p:spPr/>
        <p:txBody>
          <a:bodyPr/>
          <a:lstStyle/>
          <a:p>
            <a:pPr fontAlgn="auto">
              <a:spcAft>
                <a:spcPts val="0"/>
              </a:spcAft>
              <a:defRPr/>
            </a:pPr>
            <a:r>
              <a:rPr lang="en-US" sz="2400" smtClean="0"/>
              <a:t>WebFocus Report Requirements</a:t>
            </a:r>
          </a:p>
        </p:txBody>
      </p:sp>
      <p:sp>
        <p:nvSpPr>
          <p:cNvPr id="6" name="Rectangle 3"/>
          <p:cNvSpPr txBox="1">
            <a:spLocks noChangeArrowheads="1"/>
          </p:cNvSpPr>
          <p:nvPr/>
        </p:nvSpPr>
        <p:spPr bwMode="auto">
          <a:xfrm>
            <a:off x="228600" y="1524000"/>
            <a:ext cx="85344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normAutofit fontScale="92500" lnSpcReduction="20000"/>
          </a:bodyPr>
          <a:lstStyle>
            <a:lvl1pPr marL="317500" indent="-317500" algn="l" rtl="0" eaLnBrk="0" fontAlgn="base" hangingPunct="0">
              <a:spcBef>
                <a:spcPts val="700"/>
              </a:spcBef>
              <a:spcAft>
                <a:spcPct val="0"/>
              </a:spcAft>
              <a:buClr>
                <a:schemeClr val="accent2"/>
              </a:buClr>
              <a:buSzPct val="60000"/>
              <a:buFont typeface="Wingdings" pitchFamily="2" charset="2"/>
              <a:buChar char="q"/>
              <a:defRPr sz="2900" kern="1200">
                <a:solidFill>
                  <a:schemeClr val="accent2"/>
                </a:solidFill>
                <a:latin typeface="+mn-lt"/>
                <a:ea typeface="+mn-ea"/>
                <a:cs typeface="+mn-cs"/>
              </a:defRPr>
            </a:lvl1pPr>
            <a:lvl2pPr marL="638175" indent="-271463" algn="l" rtl="0" eaLnBrk="0" fontAlgn="base" hangingPunct="0">
              <a:spcBef>
                <a:spcPts val="550"/>
              </a:spcBef>
              <a:spcAft>
                <a:spcPct val="0"/>
              </a:spcAft>
              <a:buClr>
                <a:schemeClr val="accent1"/>
              </a:buClr>
              <a:buSzPct val="70000"/>
              <a:buFont typeface="Wingdings" pitchFamily="2" charset="2"/>
              <a:buChar char="q"/>
              <a:defRPr sz="2600" kern="1200">
                <a:solidFill>
                  <a:schemeClr val="accent2"/>
                </a:solidFill>
                <a:latin typeface="+mn-lt"/>
                <a:ea typeface="+mn-ea"/>
                <a:cs typeface="+mn-cs"/>
              </a:defRPr>
            </a:lvl2pPr>
            <a:lvl3pPr marL="912813" indent="-227013" algn="l" rtl="0" eaLnBrk="0" fontAlgn="base" hangingPunct="0">
              <a:spcBef>
                <a:spcPts val="500"/>
              </a:spcBef>
              <a:spcAft>
                <a:spcPct val="0"/>
              </a:spcAft>
              <a:buClr>
                <a:schemeClr val="accent2"/>
              </a:buClr>
              <a:buSzPct val="75000"/>
              <a:buFont typeface="Wingdings" pitchFamily="2" charset="2"/>
              <a:buChar char=""/>
              <a:defRPr sz="2300" kern="1200">
                <a:solidFill>
                  <a:schemeClr val="accent2"/>
                </a:solidFill>
                <a:latin typeface="+mn-lt"/>
                <a:ea typeface="+mn-ea"/>
                <a:cs typeface="+mn-cs"/>
              </a:defRPr>
            </a:lvl3pPr>
            <a:lvl4pPr marL="1370013" indent="-227013" algn="l" rtl="0" eaLnBrk="0" fontAlgn="base" hangingPunct="0">
              <a:spcBef>
                <a:spcPts val="400"/>
              </a:spcBef>
              <a:spcAft>
                <a:spcPct val="0"/>
              </a:spcAft>
              <a:buClr>
                <a:srgbClr val="7F7F7F"/>
              </a:buClr>
              <a:buSzPct val="75000"/>
              <a:buFont typeface="Wingdings" pitchFamily="2" charset="2"/>
              <a:buChar char=""/>
              <a:defRPr sz="2000" kern="1200">
                <a:solidFill>
                  <a:schemeClr val="accent2"/>
                </a:solidFill>
                <a:latin typeface="+mn-lt"/>
                <a:ea typeface="+mn-ea"/>
                <a:cs typeface="+mn-cs"/>
              </a:defRPr>
            </a:lvl4pPr>
            <a:lvl5pPr marL="1827213" indent="-227013" algn="l" rtl="0" eaLnBrk="0" fontAlgn="base" hangingPunct="0">
              <a:spcBef>
                <a:spcPts val="400"/>
              </a:spcBef>
              <a:spcAft>
                <a:spcPct val="0"/>
              </a:spcAft>
              <a:buClr>
                <a:srgbClr val="FFFFFF"/>
              </a:buClr>
              <a:buSzPct val="65000"/>
              <a:buFont typeface="Wingdings" pitchFamily="2" charset="2"/>
              <a:buChar char=""/>
              <a:defRPr sz="2000" kern="1200">
                <a:solidFill>
                  <a:schemeClr val="accent2"/>
                </a:solidFill>
                <a:latin typeface="+mn-lt"/>
                <a:ea typeface="+mn-ea"/>
                <a:cs typeface="+mn-cs"/>
              </a:defRPr>
            </a:lvl5pPr>
            <a:lvl6pPr marL="2102587" indent="-228542"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6837" indent="-228542"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088" indent="-228542"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5338" indent="-228542"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eaLnBrk="1" hangingPunct="1">
              <a:lnSpc>
                <a:spcPct val="80000"/>
              </a:lnSpc>
              <a:defRPr/>
            </a:pPr>
            <a:r>
              <a:rPr lang="en-US" sz="1600" smtClean="0"/>
              <a:t>To create a WebFocus report, only two things are required:</a:t>
            </a:r>
          </a:p>
          <a:p>
            <a:pPr eaLnBrk="1" hangingPunct="1">
              <a:lnSpc>
                <a:spcPct val="80000"/>
              </a:lnSpc>
              <a:buFontTx/>
              <a:buNone/>
              <a:defRPr/>
            </a:pPr>
            <a:endParaRPr lang="en-US" sz="1600" smtClean="0"/>
          </a:p>
          <a:p>
            <a:pPr lvl="1" eaLnBrk="1" hangingPunct="1">
              <a:lnSpc>
                <a:spcPct val="80000"/>
              </a:lnSpc>
              <a:defRPr/>
            </a:pPr>
            <a:r>
              <a:rPr lang="en-US" sz="1400" smtClean="0"/>
              <a:t>Data</a:t>
            </a:r>
          </a:p>
          <a:p>
            <a:pPr lvl="1" eaLnBrk="1" hangingPunct="1">
              <a:lnSpc>
                <a:spcPct val="80000"/>
              </a:lnSpc>
              <a:buFontTx/>
              <a:buNone/>
              <a:defRPr/>
            </a:pPr>
            <a:endParaRPr lang="en-US" sz="1400" smtClean="0"/>
          </a:p>
          <a:p>
            <a:pPr lvl="2" eaLnBrk="1" hangingPunct="1">
              <a:lnSpc>
                <a:spcPct val="90000"/>
              </a:lnSpc>
              <a:defRPr/>
            </a:pPr>
            <a:r>
              <a:rPr lang="en-US" smtClean="0"/>
              <a:t>Report can be created from different data sources on different OS.</a:t>
            </a:r>
          </a:p>
          <a:p>
            <a:pPr lvl="3" eaLnBrk="1" hangingPunct="1">
              <a:lnSpc>
                <a:spcPct val="90000"/>
              </a:lnSpc>
              <a:defRPr/>
            </a:pPr>
            <a:r>
              <a:rPr lang="en-US" smtClean="0"/>
              <a:t>Relational data sources, such as DB2, Teradata, Oracle, and Sybase.</a:t>
            </a:r>
          </a:p>
          <a:p>
            <a:pPr lvl="3" eaLnBrk="1" hangingPunct="1">
              <a:lnSpc>
                <a:spcPct val="90000"/>
              </a:lnSpc>
              <a:defRPr/>
            </a:pPr>
            <a:r>
              <a:rPr lang="en-US" smtClean="0"/>
              <a:t>Hierarchical data sources, such as IMS and FOCUS.</a:t>
            </a:r>
          </a:p>
          <a:p>
            <a:pPr lvl="3" eaLnBrk="1" hangingPunct="1">
              <a:lnSpc>
                <a:spcPct val="90000"/>
              </a:lnSpc>
              <a:defRPr/>
            </a:pPr>
            <a:r>
              <a:rPr lang="en-US" smtClean="0"/>
              <a:t>Indexed data sources, such as ISAM (Indexed Sequential Access Method) and VSAM (Virtual SAM).</a:t>
            </a:r>
          </a:p>
          <a:p>
            <a:pPr lvl="3" eaLnBrk="1" hangingPunct="1">
              <a:lnSpc>
                <a:spcPct val="90000"/>
              </a:lnSpc>
              <a:defRPr/>
            </a:pPr>
            <a:r>
              <a:rPr lang="en-US" smtClean="0"/>
              <a:t>Sequential data sources, both fixed-format and comma-delimited format.</a:t>
            </a:r>
          </a:p>
          <a:p>
            <a:pPr lvl="3" eaLnBrk="1" hangingPunct="1">
              <a:lnSpc>
                <a:spcPct val="90000"/>
              </a:lnSpc>
              <a:defRPr/>
            </a:pPr>
            <a:r>
              <a:rPr lang="en-US" smtClean="0"/>
              <a:t>Multi-dimensional data sources, such as Fusion and Essbase.</a:t>
            </a:r>
          </a:p>
          <a:p>
            <a:pPr lvl="3" eaLnBrk="1" hangingPunct="1">
              <a:lnSpc>
                <a:spcPct val="90000"/>
              </a:lnSpc>
              <a:defRPr/>
            </a:pPr>
            <a:r>
              <a:rPr lang="en-US" smtClean="0"/>
              <a:t>XML data sources.</a:t>
            </a:r>
          </a:p>
          <a:p>
            <a:pPr lvl="2" eaLnBrk="1" hangingPunct="1">
              <a:lnSpc>
                <a:spcPct val="90000"/>
              </a:lnSpc>
              <a:buFontTx/>
              <a:buNone/>
              <a:defRPr/>
            </a:pPr>
            <a:endParaRPr lang="en-US" smtClean="0"/>
          </a:p>
          <a:p>
            <a:pPr lvl="1" eaLnBrk="1" hangingPunct="1">
              <a:lnSpc>
                <a:spcPct val="80000"/>
              </a:lnSpc>
              <a:defRPr/>
            </a:pPr>
            <a:r>
              <a:rPr lang="en-US" sz="1400" smtClean="0"/>
              <a:t>A data description</a:t>
            </a:r>
          </a:p>
          <a:p>
            <a:pPr lvl="1" eaLnBrk="1" hangingPunct="1">
              <a:lnSpc>
                <a:spcPct val="80000"/>
              </a:lnSpc>
              <a:buFontTx/>
              <a:buNone/>
              <a:defRPr/>
            </a:pPr>
            <a:endParaRPr lang="en-US" sz="1400" smtClean="0"/>
          </a:p>
          <a:p>
            <a:pPr lvl="2" eaLnBrk="1" hangingPunct="1">
              <a:lnSpc>
                <a:spcPct val="90000"/>
              </a:lnSpc>
              <a:defRPr/>
            </a:pPr>
            <a:r>
              <a:rPr lang="en-US" smtClean="0"/>
              <a:t>Master File Definition - Which describes the data source from where the data is retrieved. MFD can determine what fields are in the data source, data type, and the format.</a:t>
            </a:r>
          </a:p>
          <a:p>
            <a:pPr lvl="2" eaLnBrk="1" hangingPunct="1">
              <a:lnSpc>
                <a:spcPct val="90000"/>
              </a:lnSpc>
              <a:defRPr/>
            </a:pPr>
            <a:endParaRPr lang="en-US" smtClean="0"/>
          </a:p>
          <a:p>
            <a:pPr eaLnBrk="1" hangingPunct="1">
              <a:lnSpc>
                <a:spcPct val="80000"/>
              </a:lnSpc>
              <a:buFontTx/>
              <a:buNone/>
              <a:defRPr/>
            </a:pPr>
            <a:endParaRPr lang="en-US" sz="1400" smtClean="0"/>
          </a:p>
          <a:p>
            <a:pPr eaLnBrk="1" hangingPunct="1">
              <a:lnSpc>
                <a:spcPct val="80000"/>
              </a:lnSpc>
              <a:defRPr/>
            </a:pPr>
            <a:endParaRPr lang="en-US" sz="1400" dirty="0" smtClean="0"/>
          </a:p>
        </p:txBody>
      </p:sp>
    </p:spTree>
    <p:extLst>
      <p:ext uri="{BB962C8B-B14F-4D97-AF65-F5344CB8AC3E}">
        <p14:creationId xmlns:p14="http://schemas.microsoft.com/office/powerpoint/2010/main" val="5115439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704CAECD-D73E-4031-8F95-0844C7BF5D1A}" type="slidenum">
              <a:rPr lang="en-US">
                <a:solidFill>
                  <a:srgbClr val="FFFFFF"/>
                </a:solidFill>
              </a:rPr>
              <a:pPr eaLnBrk="1" hangingPunct="1"/>
              <a:t>17</a:t>
            </a:fld>
            <a:endParaRPr lang="en-US">
              <a:solidFill>
                <a:srgbClr val="FFFFFF"/>
              </a:solidFill>
            </a:endParaRPr>
          </a:p>
        </p:txBody>
      </p:sp>
      <p:sp>
        <p:nvSpPr>
          <p:cNvPr id="32771" name="Rectangle 2"/>
          <p:cNvSpPr>
            <a:spLocks noGrp="1" noChangeArrowheads="1"/>
          </p:cNvSpPr>
          <p:nvPr>
            <p:ph type="title"/>
          </p:nvPr>
        </p:nvSpPr>
        <p:spPr/>
        <p:txBody>
          <a:bodyPr/>
          <a:lstStyle/>
          <a:p>
            <a:pPr fontAlgn="auto">
              <a:spcAft>
                <a:spcPts val="0"/>
              </a:spcAft>
              <a:defRPr/>
            </a:pPr>
            <a:r>
              <a:rPr lang="en-US" sz="2400" dirty="0" smtClean="0"/>
              <a:t>Types Of Reports</a:t>
            </a:r>
          </a:p>
        </p:txBody>
      </p:sp>
      <p:sp>
        <p:nvSpPr>
          <p:cNvPr id="31748" name="Rectangle 3"/>
          <p:cNvSpPr txBox="1">
            <a:spLocks noChangeArrowheads="1"/>
          </p:cNvSpPr>
          <p:nvPr/>
        </p:nvSpPr>
        <p:spPr bwMode="auto">
          <a:xfrm>
            <a:off x="457200" y="1066800"/>
            <a:ext cx="8305800"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lstStyle>
            <a:lvl1pPr marL="317500" indent="-317500" eaLnBrk="0" hangingPunct="0">
              <a:defRPr>
                <a:solidFill>
                  <a:schemeClr val="tx1"/>
                </a:solidFill>
                <a:latin typeface="Arial" pitchFamily="34" charset="0"/>
              </a:defRPr>
            </a:lvl1pPr>
            <a:lvl2pPr marL="638175" indent="-271463"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90000"/>
              </a:lnSpc>
              <a:spcBef>
                <a:spcPts val="700"/>
              </a:spcBef>
              <a:buClr>
                <a:schemeClr val="accent2"/>
              </a:buClr>
              <a:buSzPct val="60000"/>
              <a:buFont typeface="Wingdings" pitchFamily="2" charset="2"/>
              <a:buChar char="q"/>
            </a:pPr>
            <a:r>
              <a:rPr lang="en-US" sz="1400" b="1" dirty="0">
                <a:solidFill>
                  <a:schemeClr val="accent2"/>
                </a:solidFill>
                <a:latin typeface="Tw Cen MT" pitchFamily="34" charset="0"/>
              </a:rPr>
              <a:t>Tabular reports</a:t>
            </a:r>
            <a:r>
              <a:rPr lang="en-US" sz="1400" dirty="0">
                <a:solidFill>
                  <a:schemeClr val="accent2"/>
                </a:solidFill>
                <a:latin typeface="Tw Cen MT" pitchFamily="34" charset="0"/>
              </a:rPr>
              <a:t> </a:t>
            </a:r>
          </a:p>
          <a:p>
            <a:pPr eaLnBrk="1" hangingPunct="1">
              <a:lnSpc>
                <a:spcPct val="90000"/>
              </a:lnSpc>
              <a:spcBef>
                <a:spcPts val="700"/>
              </a:spcBef>
              <a:buClr>
                <a:schemeClr val="accent2"/>
              </a:buClr>
              <a:buSzPct val="60000"/>
            </a:pPr>
            <a:endParaRPr lang="en-US" sz="1400" dirty="0">
              <a:solidFill>
                <a:schemeClr val="accent2"/>
              </a:solidFill>
              <a:latin typeface="Tw Cen MT" pitchFamily="34" charset="0"/>
            </a:endParaRPr>
          </a:p>
          <a:p>
            <a:pPr lvl="1" eaLnBrk="1" hangingPunct="1">
              <a:lnSpc>
                <a:spcPct val="90000"/>
              </a:lnSpc>
              <a:spcBef>
                <a:spcPts val="550"/>
              </a:spcBef>
              <a:buClr>
                <a:schemeClr val="accent1"/>
              </a:buClr>
              <a:buSzPct val="70000"/>
              <a:buFont typeface="Wingdings" pitchFamily="2" charset="2"/>
              <a:buChar char="q"/>
            </a:pPr>
            <a:r>
              <a:rPr lang="en-US" sz="1400" dirty="0">
                <a:solidFill>
                  <a:schemeClr val="accent2"/>
                </a:solidFill>
                <a:latin typeface="Tw Cen MT" pitchFamily="34" charset="0"/>
              </a:rPr>
              <a:t>This is the basic report type</a:t>
            </a:r>
          </a:p>
          <a:p>
            <a:pPr lvl="1" eaLnBrk="1" hangingPunct="1">
              <a:lnSpc>
                <a:spcPct val="90000"/>
              </a:lnSpc>
              <a:spcBef>
                <a:spcPts val="550"/>
              </a:spcBef>
              <a:buClr>
                <a:schemeClr val="accent1"/>
              </a:buClr>
              <a:buSzPct val="70000"/>
              <a:buFont typeface="Wingdings" pitchFamily="2" charset="2"/>
              <a:buChar char="q"/>
            </a:pPr>
            <a:r>
              <a:rPr lang="en-US" sz="1400" dirty="0">
                <a:solidFill>
                  <a:schemeClr val="accent2"/>
                </a:solidFill>
                <a:latin typeface="Tw Cen MT" pitchFamily="34" charset="0"/>
              </a:rPr>
              <a:t>Display information in rows and columns</a:t>
            </a:r>
          </a:p>
          <a:p>
            <a:pPr lvl="1" eaLnBrk="1" hangingPunct="1">
              <a:lnSpc>
                <a:spcPct val="90000"/>
              </a:lnSpc>
              <a:spcBef>
                <a:spcPts val="550"/>
              </a:spcBef>
              <a:buClr>
                <a:schemeClr val="accent1"/>
              </a:buClr>
              <a:buSzPct val="70000"/>
              <a:buFont typeface="Wingdings" pitchFamily="2" charset="2"/>
              <a:buChar char="q"/>
            </a:pPr>
            <a:r>
              <a:rPr lang="en-US" sz="1400" dirty="0">
                <a:solidFill>
                  <a:schemeClr val="accent2"/>
                </a:solidFill>
                <a:latin typeface="Tw Cen MT" pitchFamily="34" charset="0"/>
              </a:rPr>
              <a:t>Output formats such as HTML, Excel and PDF</a:t>
            </a:r>
          </a:p>
          <a:p>
            <a:pPr lvl="1" eaLnBrk="1" hangingPunct="1">
              <a:lnSpc>
                <a:spcPct val="90000"/>
              </a:lnSpc>
              <a:spcBef>
                <a:spcPts val="550"/>
              </a:spcBef>
              <a:buClr>
                <a:schemeClr val="accent1"/>
              </a:buClr>
              <a:buSzPct val="70000"/>
            </a:pPr>
            <a:endParaRPr lang="en-US" sz="1400" dirty="0">
              <a:solidFill>
                <a:schemeClr val="accent2"/>
              </a:solidFill>
              <a:latin typeface="Tw Cen MT" pitchFamily="34" charset="0"/>
            </a:endParaRPr>
          </a:p>
          <a:p>
            <a:pPr eaLnBrk="1" hangingPunct="1">
              <a:lnSpc>
                <a:spcPct val="90000"/>
              </a:lnSpc>
              <a:spcBef>
                <a:spcPts val="700"/>
              </a:spcBef>
              <a:buClr>
                <a:schemeClr val="accent2"/>
              </a:buClr>
              <a:buSzPct val="60000"/>
              <a:buFont typeface="Wingdings" pitchFamily="2" charset="2"/>
              <a:buChar char="q"/>
            </a:pPr>
            <a:r>
              <a:rPr lang="en-US" sz="1400" b="1" dirty="0">
                <a:solidFill>
                  <a:schemeClr val="accent2"/>
                </a:solidFill>
                <a:latin typeface="Tw Cen MT" pitchFamily="34" charset="0"/>
              </a:rPr>
              <a:t>Financial reports</a:t>
            </a:r>
            <a:r>
              <a:rPr lang="en-US" sz="1400" dirty="0">
                <a:solidFill>
                  <a:schemeClr val="accent2"/>
                </a:solidFill>
                <a:latin typeface="Tw Cen MT" pitchFamily="34" charset="0"/>
              </a:rPr>
              <a:t> </a:t>
            </a:r>
          </a:p>
          <a:p>
            <a:pPr eaLnBrk="1" hangingPunct="1">
              <a:lnSpc>
                <a:spcPct val="90000"/>
              </a:lnSpc>
              <a:spcBef>
                <a:spcPts val="700"/>
              </a:spcBef>
              <a:buClr>
                <a:schemeClr val="accent2"/>
              </a:buClr>
              <a:buSzPct val="60000"/>
            </a:pPr>
            <a:endParaRPr lang="en-US" sz="1400" dirty="0">
              <a:solidFill>
                <a:schemeClr val="accent2"/>
              </a:solidFill>
              <a:latin typeface="Tw Cen MT" pitchFamily="34" charset="0"/>
            </a:endParaRPr>
          </a:p>
          <a:p>
            <a:pPr lvl="1" eaLnBrk="1" hangingPunct="1">
              <a:lnSpc>
                <a:spcPct val="90000"/>
              </a:lnSpc>
              <a:spcBef>
                <a:spcPts val="550"/>
              </a:spcBef>
              <a:buClr>
                <a:schemeClr val="accent1"/>
              </a:buClr>
              <a:buSzPct val="70000"/>
              <a:buFont typeface="Wingdings" pitchFamily="2" charset="2"/>
              <a:buChar char="q"/>
            </a:pPr>
            <a:r>
              <a:rPr lang="en-US" sz="1400" dirty="0">
                <a:solidFill>
                  <a:schemeClr val="accent2"/>
                </a:solidFill>
                <a:latin typeface="Tw Cen MT" pitchFamily="34" charset="0"/>
              </a:rPr>
              <a:t>Specifically designed to handle the task of creating, calculating, and presenting financially oriented data, such as balance sheets, consolidations, and budgets</a:t>
            </a:r>
          </a:p>
          <a:p>
            <a:pPr lvl="1" eaLnBrk="1" hangingPunct="1">
              <a:lnSpc>
                <a:spcPct val="90000"/>
              </a:lnSpc>
              <a:spcBef>
                <a:spcPts val="550"/>
              </a:spcBef>
              <a:buClr>
                <a:schemeClr val="accent1"/>
              </a:buClr>
              <a:buSzPct val="70000"/>
              <a:buFont typeface="Wingdings" pitchFamily="2" charset="2"/>
              <a:buChar char="q"/>
            </a:pPr>
            <a:r>
              <a:rPr lang="en-US" sz="1400" dirty="0">
                <a:solidFill>
                  <a:schemeClr val="accent2"/>
                </a:solidFill>
                <a:latin typeface="Tw Cen MT" pitchFamily="34" charset="0"/>
              </a:rPr>
              <a:t>Can build these reports with the FML painter</a:t>
            </a:r>
          </a:p>
          <a:p>
            <a:pPr lvl="1" eaLnBrk="1" hangingPunct="1">
              <a:lnSpc>
                <a:spcPct val="90000"/>
              </a:lnSpc>
              <a:spcBef>
                <a:spcPts val="550"/>
              </a:spcBef>
              <a:buClr>
                <a:schemeClr val="accent1"/>
              </a:buClr>
              <a:buSzPct val="70000"/>
              <a:buFont typeface="Wingdings" pitchFamily="2" charset="2"/>
              <a:buChar char="q"/>
            </a:pPr>
            <a:r>
              <a:rPr lang="en-US" sz="1400" dirty="0">
                <a:solidFill>
                  <a:schemeClr val="accent2"/>
                </a:solidFill>
                <a:latin typeface="Tw Cen MT" pitchFamily="34" charset="0"/>
              </a:rPr>
              <a:t>Content of the report on a row-by-row basis</a:t>
            </a:r>
          </a:p>
          <a:p>
            <a:pPr lvl="1" eaLnBrk="1" hangingPunct="1">
              <a:lnSpc>
                <a:spcPct val="90000"/>
              </a:lnSpc>
              <a:spcBef>
                <a:spcPts val="550"/>
              </a:spcBef>
              <a:buClr>
                <a:schemeClr val="accent1"/>
              </a:buClr>
              <a:buSzPct val="70000"/>
            </a:pPr>
            <a:endParaRPr lang="en-US" sz="1400" dirty="0">
              <a:solidFill>
                <a:schemeClr val="accent2"/>
              </a:solidFill>
              <a:latin typeface="Tw Cen MT" pitchFamily="34" charset="0"/>
            </a:endParaRPr>
          </a:p>
          <a:p>
            <a:pPr eaLnBrk="1" hangingPunct="1">
              <a:lnSpc>
                <a:spcPct val="90000"/>
              </a:lnSpc>
              <a:spcBef>
                <a:spcPts val="700"/>
              </a:spcBef>
              <a:buClr>
                <a:schemeClr val="accent2"/>
              </a:buClr>
              <a:buSzPct val="60000"/>
              <a:buFont typeface="Wingdings" pitchFamily="2" charset="2"/>
              <a:buChar char="q"/>
            </a:pPr>
            <a:r>
              <a:rPr lang="en-US" sz="1400" b="1" dirty="0">
                <a:solidFill>
                  <a:schemeClr val="accent2"/>
                </a:solidFill>
                <a:latin typeface="Tw Cen MT" pitchFamily="34" charset="0"/>
              </a:rPr>
              <a:t>Free-form reports</a:t>
            </a:r>
          </a:p>
          <a:p>
            <a:pPr eaLnBrk="1" hangingPunct="1">
              <a:lnSpc>
                <a:spcPct val="90000"/>
              </a:lnSpc>
              <a:spcBef>
                <a:spcPts val="700"/>
              </a:spcBef>
              <a:buClr>
                <a:schemeClr val="accent2"/>
              </a:buClr>
              <a:buSzPct val="60000"/>
            </a:pPr>
            <a:endParaRPr lang="en-US" sz="1400" dirty="0">
              <a:solidFill>
                <a:schemeClr val="accent2"/>
              </a:solidFill>
              <a:latin typeface="Tw Cen MT" pitchFamily="34" charset="0"/>
            </a:endParaRPr>
          </a:p>
          <a:p>
            <a:pPr lvl="1" eaLnBrk="1" hangingPunct="1">
              <a:lnSpc>
                <a:spcPct val="90000"/>
              </a:lnSpc>
              <a:spcBef>
                <a:spcPts val="550"/>
              </a:spcBef>
              <a:buClr>
                <a:schemeClr val="accent1"/>
              </a:buClr>
              <a:buSzPct val="70000"/>
              <a:buFont typeface="Wingdings" pitchFamily="2" charset="2"/>
              <a:buChar char="q"/>
            </a:pPr>
            <a:r>
              <a:rPr lang="en-US" sz="1400" dirty="0">
                <a:solidFill>
                  <a:schemeClr val="accent2"/>
                </a:solidFill>
                <a:latin typeface="Tw Cen MT" pitchFamily="34" charset="0"/>
              </a:rPr>
              <a:t>Present detailed information about a single record in a form-like context</a:t>
            </a:r>
          </a:p>
          <a:p>
            <a:pPr lvl="1" eaLnBrk="1" hangingPunct="1">
              <a:lnSpc>
                <a:spcPct val="90000"/>
              </a:lnSpc>
              <a:spcBef>
                <a:spcPts val="550"/>
              </a:spcBef>
              <a:buClr>
                <a:schemeClr val="accent1"/>
              </a:buClr>
              <a:buSzPct val="70000"/>
              <a:buFont typeface="Wingdings" pitchFamily="2" charset="2"/>
              <a:buChar char="q"/>
            </a:pPr>
            <a:r>
              <a:rPr lang="en-US" sz="1400" dirty="0">
                <a:solidFill>
                  <a:schemeClr val="accent2"/>
                </a:solidFill>
                <a:latin typeface="Tw Cen MT" pitchFamily="34" charset="0"/>
              </a:rPr>
              <a:t>These reports are often letters or forms</a:t>
            </a:r>
          </a:p>
          <a:p>
            <a:pPr marL="0" indent="0" eaLnBrk="1" hangingPunct="1">
              <a:lnSpc>
                <a:spcPct val="90000"/>
              </a:lnSpc>
              <a:spcBef>
                <a:spcPts val="700"/>
              </a:spcBef>
              <a:buClr>
                <a:schemeClr val="accent2"/>
              </a:buClr>
              <a:buSzPct val="60000"/>
            </a:pPr>
            <a:endParaRPr lang="en-US" sz="1400" dirty="0">
              <a:solidFill>
                <a:schemeClr val="accent2"/>
              </a:solidFill>
              <a:latin typeface="Tw Cen MT" pitchFamily="34" charset="0"/>
            </a:endParaRPr>
          </a:p>
          <a:p>
            <a:pPr eaLnBrk="1" hangingPunct="1">
              <a:lnSpc>
                <a:spcPct val="90000"/>
              </a:lnSpc>
              <a:spcBef>
                <a:spcPts val="700"/>
              </a:spcBef>
              <a:buClr>
                <a:schemeClr val="accent2"/>
              </a:buClr>
              <a:buSzPct val="60000"/>
              <a:buFont typeface="Wingdings" pitchFamily="2" charset="2"/>
              <a:buChar char="q"/>
            </a:pPr>
            <a:endParaRPr lang="en-US" sz="1400" dirty="0">
              <a:solidFill>
                <a:schemeClr val="accent2"/>
              </a:solidFill>
              <a:latin typeface="Tw Cen MT" pitchFamily="34" charset="0"/>
            </a:endParaRPr>
          </a:p>
        </p:txBody>
      </p:sp>
    </p:spTree>
    <p:extLst>
      <p:ext uri="{BB962C8B-B14F-4D97-AF65-F5344CB8AC3E}">
        <p14:creationId xmlns:p14="http://schemas.microsoft.com/office/powerpoint/2010/main" val="7728218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D08D5485-2015-45A9-B0DF-CD74A19B0241}" type="slidenum">
              <a:rPr lang="en-US">
                <a:solidFill>
                  <a:srgbClr val="FFFFFF"/>
                </a:solidFill>
              </a:rPr>
              <a:pPr eaLnBrk="1" hangingPunct="1"/>
              <a:t>18</a:t>
            </a:fld>
            <a:endParaRPr lang="en-US">
              <a:solidFill>
                <a:srgbClr val="FFFFFF"/>
              </a:solidFill>
            </a:endParaRPr>
          </a:p>
        </p:txBody>
      </p:sp>
      <p:sp>
        <p:nvSpPr>
          <p:cNvPr id="33795" name="Rectangle 2"/>
          <p:cNvSpPr>
            <a:spLocks noGrp="1" noChangeArrowheads="1"/>
          </p:cNvSpPr>
          <p:nvPr>
            <p:ph type="title"/>
          </p:nvPr>
        </p:nvSpPr>
        <p:spPr/>
        <p:txBody>
          <a:bodyPr/>
          <a:lstStyle/>
          <a:p>
            <a:pPr fontAlgn="auto">
              <a:spcAft>
                <a:spcPts val="0"/>
              </a:spcAft>
              <a:defRPr/>
            </a:pPr>
            <a:r>
              <a:rPr lang="en-US" sz="2400" smtClean="0"/>
              <a:t>Types Of Reports cntd..</a:t>
            </a:r>
          </a:p>
        </p:txBody>
      </p:sp>
      <p:sp>
        <p:nvSpPr>
          <p:cNvPr id="32772" name="Rectangle 3"/>
          <p:cNvSpPr txBox="1">
            <a:spLocks noChangeArrowheads="1"/>
          </p:cNvSpPr>
          <p:nvPr/>
        </p:nvSpPr>
        <p:spPr bwMode="auto">
          <a:xfrm>
            <a:off x="685800" y="1524000"/>
            <a:ext cx="7389813" cy="510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lstStyle>
            <a:lvl1pPr marL="317500" indent="-317500" eaLnBrk="0" hangingPunct="0">
              <a:defRPr>
                <a:solidFill>
                  <a:schemeClr val="tx1"/>
                </a:solidFill>
                <a:latin typeface="Arial" pitchFamily="34" charset="0"/>
              </a:defRPr>
            </a:lvl1pPr>
            <a:lvl2pPr marL="638175" indent="-271463"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ts val="700"/>
              </a:spcBef>
              <a:buClr>
                <a:schemeClr val="accent2"/>
              </a:buClr>
              <a:buSzPct val="60000"/>
            </a:pPr>
            <a:r>
              <a:rPr lang="en-US" sz="1400" b="1">
                <a:solidFill>
                  <a:schemeClr val="accent2"/>
                </a:solidFill>
                <a:latin typeface="Tw Cen MT" pitchFamily="34" charset="0"/>
              </a:rPr>
              <a:t>Graphs:</a:t>
            </a:r>
          </a:p>
          <a:p>
            <a:pPr eaLnBrk="1" hangingPunct="1">
              <a:spcBef>
                <a:spcPts val="700"/>
              </a:spcBef>
              <a:buClr>
                <a:schemeClr val="accent2"/>
              </a:buClr>
              <a:buSzPct val="60000"/>
            </a:pPr>
            <a:endParaRPr lang="en-US" sz="1400" b="1">
              <a:solidFill>
                <a:schemeClr val="accent2"/>
              </a:solidFill>
              <a:latin typeface="Tw Cen MT" pitchFamily="34" charset="0"/>
            </a:endParaRPr>
          </a:p>
          <a:p>
            <a:pPr lvl="1" eaLnBrk="1" hangingPunct="1">
              <a:spcBef>
                <a:spcPts val="550"/>
              </a:spcBef>
              <a:buClr>
                <a:schemeClr val="accent1"/>
              </a:buClr>
              <a:buSzPct val="70000"/>
              <a:buFont typeface="Wingdings" pitchFamily="2" charset="2"/>
              <a:buChar char="q"/>
            </a:pPr>
            <a:r>
              <a:rPr lang="en-US" sz="1400">
                <a:solidFill>
                  <a:schemeClr val="accent2"/>
                </a:solidFill>
                <a:latin typeface="Tw Cen MT" pitchFamily="34" charset="0"/>
              </a:rPr>
              <a:t>Present the information in wide variety of two-and three-dimensional graph types</a:t>
            </a:r>
          </a:p>
          <a:p>
            <a:pPr lvl="1" eaLnBrk="1" hangingPunct="1">
              <a:spcBef>
                <a:spcPts val="550"/>
              </a:spcBef>
              <a:buClr>
                <a:schemeClr val="accent1"/>
              </a:buClr>
              <a:buSzPct val="70000"/>
              <a:buFont typeface="Wingdings" pitchFamily="2" charset="2"/>
              <a:buChar char="q"/>
            </a:pPr>
            <a:r>
              <a:rPr lang="en-US" sz="1400">
                <a:solidFill>
                  <a:schemeClr val="accent2"/>
                </a:solidFill>
                <a:latin typeface="Tw Cen MT" pitchFamily="34" charset="0"/>
              </a:rPr>
              <a:t>create and customize graphs using the Graph Assistant and the Graph Editor</a:t>
            </a:r>
          </a:p>
          <a:p>
            <a:pPr lvl="1" eaLnBrk="1" hangingPunct="1">
              <a:spcBef>
                <a:spcPts val="550"/>
              </a:spcBef>
              <a:buClr>
                <a:schemeClr val="accent1"/>
              </a:buClr>
              <a:buSzPct val="70000"/>
            </a:pPr>
            <a:endParaRPr lang="en-US" sz="1400">
              <a:solidFill>
                <a:schemeClr val="accent2"/>
              </a:solidFill>
              <a:latin typeface="Tw Cen MT" pitchFamily="34" charset="0"/>
            </a:endParaRPr>
          </a:p>
          <a:p>
            <a:pPr eaLnBrk="1" hangingPunct="1">
              <a:spcBef>
                <a:spcPts val="700"/>
              </a:spcBef>
              <a:buClr>
                <a:schemeClr val="accent2"/>
              </a:buClr>
              <a:buSzPct val="60000"/>
            </a:pPr>
            <a:r>
              <a:rPr lang="en-US" sz="1400" b="1">
                <a:solidFill>
                  <a:schemeClr val="accent2"/>
                </a:solidFill>
                <a:latin typeface="Tw Cen MT" pitchFamily="34" charset="0"/>
              </a:rPr>
              <a:t>OLAP reports:</a:t>
            </a:r>
          </a:p>
          <a:p>
            <a:pPr eaLnBrk="1" hangingPunct="1">
              <a:spcBef>
                <a:spcPts val="700"/>
              </a:spcBef>
              <a:buClr>
                <a:schemeClr val="accent2"/>
              </a:buClr>
              <a:buSzPct val="60000"/>
            </a:pPr>
            <a:endParaRPr lang="en-US" sz="1400" b="1">
              <a:solidFill>
                <a:schemeClr val="accent2"/>
              </a:solidFill>
              <a:latin typeface="Tw Cen MT" pitchFamily="34" charset="0"/>
            </a:endParaRPr>
          </a:p>
          <a:p>
            <a:pPr lvl="1" eaLnBrk="1" hangingPunct="1">
              <a:spcBef>
                <a:spcPts val="550"/>
              </a:spcBef>
              <a:buClr>
                <a:schemeClr val="accent1"/>
              </a:buClr>
              <a:buSzPct val="70000"/>
              <a:buFont typeface="Wingdings" pitchFamily="2" charset="2"/>
              <a:buChar char="q"/>
            </a:pPr>
            <a:r>
              <a:rPr lang="en-US" sz="1400">
                <a:solidFill>
                  <a:schemeClr val="accent2"/>
                </a:solidFill>
                <a:latin typeface="Tw Cen MT" pitchFamily="34" charset="0"/>
              </a:rPr>
              <a:t>Allows users drill down or roll up data hierarchies, </a:t>
            </a:r>
          </a:p>
          <a:p>
            <a:pPr lvl="1" eaLnBrk="1" hangingPunct="1">
              <a:spcBef>
                <a:spcPts val="550"/>
              </a:spcBef>
              <a:buClr>
                <a:schemeClr val="accent1"/>
              </a:buClr>
              <a:buSzPct val="70000"/>
              <a:buFont typeface="Wingdings" pitchFamily="2" charset="2"/>
              <a:buChar char="q"/>
            </a:pPr>
            <a:r>
              <a:rPr lang="en-US" sz="1400">
                <a:solidFill>
                  <a:schemeClr val="accent2"/>
                </a:solidFill>
                <a:latin typeface="Tw Cen MT" pitchFamily="34" charset="0"/>
              </a:rPr>
              <a:t>Pivot fields from columns to rows (or vice versa), </a:t>
            </a:r>
          </a:p>
          <a:p>
            <a:pPr lvl="1" eaLnBrk="1" hangingPunct="1">
              <a:spcBef>
                <a:spcPts val="550"/>
              </a:spcBef>
              <a:buClr>
                <a:schemeClr val="accent1"/>
              </a:buClr>
              <a:buSzPct val="70000"/>
              <a:buFont typeface="Wingdings" pitchFamily="2" charset="2"/>
              <a:buChar char="q"/>
            </a:pPr>
            <a:r>
              <a:rPr lang="en-US" sz="1400">
                <a:solidFill>
                  <a:schemeClr val="accent2"/>
                </a:solidFill>
                <a:latin typeface="Tw Cen MT" pitchFamily="34" charset="0"/>
              </a:rPr>
              <a:t>Slice-and-dice information by filtering</a:t>
            </a:r>
          </a:p>
          <a:p>
            <a:pPr lvl="1" eaLnBrk="1" hangingPunct="1">
              <a:spcBef>
                <a:spcPts val="550"/>
              </a:spcBef>
              <a:buClr>
                <a:schemeClr val="accent1"/>
              </a:buClr>
              <a:buSzPct val="70000"/>
              <a:buFont typeface="Wingdings" pitchFamily="2" charset="2"/>
              <a:buChar char="q"/>
            </a:pPr>
            <a:r>
              <a:rPr lang="en-US" sz="1400">
                <a:solidFill>
                  <a:schemeClr val="accent2"/>
                </a:solidFill>
                <a:latin typeface="Tw Cen MT" pitchFamily="34" charset="0"/>
              </a:rPr>
              <a:t>Querying data sources based on specified criteria or thresholds</a:t>
            </a:r>
          </a:p>
          <a:p>
            <a:pPr lvl="1" eaLnBrk="1" hangingPunct="1">
              <a:spcBef>
                <a:spcPts val="550"/>
              </a:spcBef>
              <a:buClr>
                <a:schemeClr val="accent1"/>
              </a:buClr>
              <a:buSzPct val="70000"/>
              <a:buFont typeface="Wingdings" pitchFamily="2" charset="2"/>
              <a:buChar char="q"/>
            </a:pPr>
            <a:endParaRPr lang="en-US" sz="1400">
              <a:solidFill>
                <a:schemeClr val="accent2"/>
              </a:solidFill>
              <a:latin typeface="Tw Cen MT" pitchFamily="34" charset="0"/>
            </a:endParaRPr>
          </a:p>
          <a:p>
            <a:pPr eaLnBrk="1" hangingPunct="1">
              <a:spcBef>
                <a:spcPts val="700"/>
              </a:spcBef>
              <a:buClr>
                <a:schemeClr val="accent2"/>
              </a:buClr>
              <a:buSzPct val="60000"/>
              <a:buFont typeface="Wingdings" pitchFamily="2" charset="2"/>
              <a:buChar char="q"/>
            </a:pPr>
            <a:endParaRPr lang="en-US" sz="1400">
              <a:solidFill>
                <a:schemeClr val="accent2"/>
              </a:solidFill>
              <a:latin typeface="Tw Cen MT" pitchFamily="34" charset="0"/>
            </a:endParaRPr>
          </a:p>
        </p:txBody>
      </p:sp>
    </p:spTree>
    <p:extLst>
      <p:ext uri="{BB962C8B-B14F-4D97-AF65-F5344CB8AC3E}">
        <p14:creationId xmlns:p14="http://schemas.microsoft.com/office/powerpoint/2010/main" val="6738238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C71FE9CD-8AB6-41B6-942D-00F98D59F34D}" type="slidenum">
              <a:rPr lang="en-US">
                <a:solidFill>
                  <a:srgbClr val="FFFFFF"/>
                </a:solidFill>
              </a:rPr>
              <a:pPr eaLnBrk="1" hangingPunct="1"/>
              <a:t>19</a:t>
            </a:fld>
            <a:endParaRPr lang="en-US">
              <a:solidFill>
                <a:srgbClr val="FFFFFF"/>
              </a:solidFill>
            </a:endParaRPr>
          </a:p>
        </p:txBody>
      </p:sp>
      <p:sp>
        <p:nvSpPr>
          <p:cNvPr id="34819" name="Rectangle 2"/>
          <p:cNvSpPr>
            <a:spLocks noGrp="1" noChangeArrowheads="1"/>
          </p:cNvSpPr>
          <p:nvPr>
            <p:ph type="title"/>
          </p:nvPr>
        </p:nvSpPr>
        <p:spPr/>
        <p:txBody>
          <a:bodyPr/>
          <a:lstStyle/>
          <a:p>
            <a:pPr fontAlgn="auto">
              <a:spcAft>
                <a:spcPts val="0"/>
              </a:spcAft>
              <a:defRPr/>
            </a:pPr>
            <a:r>
              <a:rPr lang="en-US" sz="2400" smtClean="0"/>
              <a:t>Creating New Procedure</a:t>
            </a:r>
          </a:p>
        </p:txBody>
      </p:sp>
      <p:pic>
        <p:nvPicPr>
          <p:cNvPr id="3379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524000"/>
            <a:ext cx="8153400" cy="519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521005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rtlCol="0">
            <a:normAutofit fontScale="40000" lnSpcReduction="20000"/>
          </a:bodyPr>
          <a:lstStyle/>
          <a:p>
            <a:pPr marL="182880" indent="-182880" fontAlgn="auto">
              <a:lnSpc>
                <a:spcPct val="120000"/>
              </a:lnSpc>
              <a:spcAft>
                <a:spcPct val="50000"/>
              </a:spcAft>
              <a:defRPr/>
            </a:pPr>
            <a:r>
              <a:rPr lang="en-US" sz="3200" b="1" dirty="0" smtClean="0">
                <a:cs typeface="Arial" pitchFamily="34" charset="0"/>
              </a:rPr>
              <a:t>WebFOCUS </a:t>
            </a:r>
            <a:r>
              <a:rPr lang="en-US" sz="3200" b="1" dirty="0">
                <a:cs typeface="Arial" pitchFamily="34" charset="0"/>
              </a:rPr>
              <a:t>tool is developed by Information Builders Inc. </a:t>
            </a:r>
            <a:r>
              <a:rPr lang="en-US" sz="3200" b="1" dirty="0">
                <a:cs typeface="Arial" pitchFamily="34" charset="0"/>
                <a:hlinkClick r:id="rId2"/>
              </a:rPr>
              <a:t>www.ibi.com</a:t>
            </a:r>
            <a:r>
              <a:rPr lang="en-US" sz="3200" b="1" dirty="0">
                <a:cs typeface="Arial" pitchFamily="34" charset="0"/>
              </a:rPr>
              <a:t> </a:t>
            </a:r>
          </a:p>
          <a:p>
            <a:pPr marL="182880" indent="-182880" fontAlgn="auto">
              <a:lnSpc>
                <a:spcPct val="120000"/>
              </a:lnSpc>
              <a:spcAft>
                <a:spcPct val="50000"/>
              </a:spcAft>
              <a:defRPr/>
            </a:pPr>
            <a:r>
              <a:rPr lang="en-US" sz="3200" b="1" dirty="0" smtClean="0">
                <a:cs typeface="Arial" pitchFamily="34" charset="0"/>
              </a:rPr>
              <a:t>WebFOCUS </a:t>
            </a:r>
            <a:r>
              <a:rPr lang="en-US" sz="3200" b="1" dirty="0">
                <a:cs typeface="Arial" pitchFamily="34" charset="0"/>
              </a:rPr>
              <a:t>is a complete web-ready data access and reporting system that connects users to data</a:t>
            </a:r>
          </a:p>
          <a:p>
            <a:pPr marL="182880" indent="-182880" fontAlgn="auto">
              <a:lnSpc>
                <a:spcPct val="120000"/>
              </a:lnSpc>
              <a:spcAft>
                <a:spcPct val="50000"/>
              </a:spcAft>
              <a:defRPr/>
            </a:pPr>
            <a:r>
              <a:rPr lang="en-US" sz="3200" b="1" dirty="0">
                <a:cs typeface="Arial" pitchFamily="34" charset="0"/>
              </a:rPr>
              <a:t>Accesses and processes information located in any format on any platform and presents that information to users through a Web browser in different output format such as HTML, PDF, Excel, and PostScript</a:t>
            </a:r>
          </a:p>
          <a:p>
            <a:pPr marL="182880" indent="-182880" fontAlgn="auto">
              <a:lnSpc>
                <a:spcPct val="120000"/>
              </a:lnSpc>
              <a:spcAft>
                <a:spcPct val="50000"/>
              </a:spcAft>
              <a:defRPr/>
            </a:pPr>
            <a:r>
              <a:rPr lang="en-US" sz="3200" b="1" dirty="0">
                <a:cs typeface="Arial" pitchFamily="34" charset="0"/>
              </a:rPr>
              <a:t>Provides the GUI tools that frees the developers from the hassles of coding.</a:t>
            </a:r>
          </a:p>
          <a:p>
            <a:pPr marL="182880" indent="-182880" fontAlgn="auto">
              <a:lnSpc>
                <a:spcPct val="120000"/>
              </a:lnSpc>
              <a:spcAft>
                <a:spcPct val="50000"/>
              </a:spcAft>
              <a:defRPr/>
            </a:pPr>
            <a:r>
              <a:rPr lang="en-US" sz="3200" b="1" dirty="0">
                <a:cs typeface="Arial" pitchFamily="34" charset="0"/>
              </a:rPr>
              <a:t>Developers can build powerful web page interfaces that allows users to create and view reports </a:t>
            </a:r>
          </a:p>
          <a:p>
            <a:pPr marL="182880" indent="-182880" fontAlgn="auto">
              <a:lnSpc>
                <a:spcPct val="120000"/>
              </a:lnSpc>
              <a:spcAft>
                <a:spcPct val="50000"/>
              </a:spcAft>
              <a:defRPr/>
            </a:pPr>
            <a:r>
              <a:rPr lang="en-US" sz="3200" b="1" dirty="0">
                <a:cs typeface="Arial" pitchFamily="34" charset="0"/>
              </a:rPr>
              <a:t>Data access, network communications, and server operations are provided through </a:t>
            </a:r>
            <a:r>
              <a:rPr lang="en-US" sz="3200" b="1" dirty="0" err="1">
                <a:cs typeface="Arial" pitchFamily="34" charset="0"/>
              </a:rPr>
              <a:t>iWay</a:t>
            </a:r>
            <a:r>
              <a:rPr lang="en-US" sz="3200" b="1" dirty="0">
                <a:cs typeface="Arial" pitchFamily="34" charset="0"/>
              </a:rPr>
              <a:t> technology</a:t>
            </a:r>
          </a:p>
          <a:p>
            <a:pPr marL="182880" indent="-182880" fontAlgn="auto">
              <a:lnSpc>
                <a:spcPct val="120000"/>
              </a:lnSpc>
              <a:spcAft>
                <a:spcPct val="50000"/>
              </a:spcAft>
              <a:defRPr/>
            </a:pPr>
            <a:r>
              <a:rPr lang="en-US" sz="3200" b="1" dirty="0">
                <a:cs typeface="Arial" pitchFamily="34" charset="0"/>
              </a:rPr>
              <a:t>Access data without concern for the complexities and incompatibilities of different operating systems, data sources, file systems, file formats, and networks </a:t>
            </a:r>
          </a:p>
          <a:p>
            <a:pPr marL="182880" indent="-182880" fontAlgn="auto">
              <a:lnSpc>
                <a:spcPct val="120000"/>
              </a:lnSpc>
              <a:spcAft>
                <a:spcPct val="50000"/>
              </a:spcAft>
              <a:defRPr/>
            </a:pPr>
            <a:r>
              <a:rPr lang="en-US" sz="3200" b="1" dirty="0">
                <a:cs typeface="Arial" pitchFamily="34" charset="0"/>
              </a:rPr>
              <a:t>Over </a:t>
            </a:r>
            <a:r>
              <a:rPr lang="en-US" sz="3200" b="1" dirty="0" smtClean="0">
                <a:cs typeface="Arial" pitchFamily="34" charset="0"/>
              </a:rPr>
              <a:t>450 adapters </a:t>
            </a:r>
            <a:r>
              <a:rPr lang="en-US" sz="3200" b="1" dirty="0">
                <a:cs typeface="Arial" pitchFamily="34" charset="0"/>
              </a:rPr>
              <a:t>are provided by </a:t>
            </a:r>
            <a:r>
              <a:rPr lang="en-US" sz="3200" b="1" dirty="0" err="1">
                <a:cs typeface="Arial" pitchFamily="34" charset="0"/>
              </a:rPr>
              <a:t>iWay</a:t>
            </a:r>
            <a:r>
              <a:rPr lang="en-US" sz="3200" b="1" dirty="0">
                <a:cs typeface="Arial" pitchFamily="34" charset="0"/>
              </a:rPr>
              <a:t>, which includes FOCUS, SQL Server, Sybase, Oracle, Informix, Ingress, SAP, PeopleSoft, DB2, GIS etc. </a:t>
            </a:r>
          </a:p>
          <a:p>
            <a:pPr marL="182880" indent="-182880" fontAlgn="auto">
              <a:spcAft>
                <a:spcPts val="0"/>
              </a:spcAft>
              <a:defRPr/>
            </a:pPr>
            <a:endParaRPr lang="en-US" dirty="0"/>
          </a:p>
        </p:txBody>
      </p:sp>
      <p:sp>
        <p:nvSpPr>
          <p:cNvPr id="1638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D9872B95-047B-4BAE-8F98-8B7C2E0A03DE}" type="slidenum">
              <a:rPr lang="en-US">
                <a:solidFill>
                  <a:srgbClr val="FFFFFF"/>
                </a:solidFill>
              </a:rPr>
              <a:pPr eaLnBrk="1" hangingPunct="1"/>
              <a:t>2</a:t>
            </a:fld>
            <a:endParaRPr lang="en-US">
              <a:solidFill>
                <a:srgbClr val="FFFFFF"/>
              </a:solidFill>
            </a:endParaRPr>
          </a:p>
        </p:txBody>
      </p:sp>
      <p:sp>
        <p:nvSpPr>
          <p:cNvPr id="17410" name="Title 1"/>
          <p:cNvSpPr>
            <a:spLocks noGrp="1"/>
          </p:cNvSpPr>
          <p:nvPr>
            <p:ph type="title"/>
          </p:nvPr>
        </p:nvSpPr>
        <p:spPr/>
        <p:txBody>
          <a:bodyPr/>
          <a:lstStyle/>
          <a:p>
            <a:pPr fontAlgn="auto">
              <a:spcAft>
                <a:spcPts val="0"/>
              </a:spcAft>
              <a:defRPr/>
            </a:pPr>
            <a:r>
              <a:rPr lang="en-US" dirty="0" smtClean="0">
                <a:cs typeface="Arial" pitchFamily="34" charset="0"/>
              </a:rPr>
              <a:t>Introduction</a:t>
            </a:r>
          </a:p>
        </p:txBody>
      </p:sp>
    </p:spTree>
    <p:extLst>
      <p:ext uri="{BB962C8B-B14F-4D97-AF65-F5344CB8AC3E}">
        <p14:creationId xmlns:p14="http://schemas.microsoft.com/office/powerpoint/2010/main" val="107193609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3CEF78B6-6A6F-44F1-9F78-BD4C2B276D07}" type="slidenum">
              <a:rPr lang="en-US">
                <a:solidFill>
                  <a:srgbClr val="FFFFFF"/>
                </a:solidFill>
              </a:rPr>
              <a:pPr eaLnBrk="1" hangingPunct="1"/>
              <a:t>20</a:t>
            </a:fld>
            <a:endParaRPr lang="en-US">
              <a:solidFill>
                <a:srgbClr val="FFFFFF"/>
              </a:solidFill>
            </a:endParaRPr>
          </a:p>
        </p:txBody>
      </p:sp>
      <p:sp>
        <p:nvSpPr>
          <p:cNvPr id="35843" name="Rectangle 2"/>
          <p:cNvSpPr>
            <a:spLocks noGrp="1" noChangeArrowheads="1"/>
          </p:cNvSpPr>
          <p:nvPr>
            <p:ph type="title"/>
          </p:nvPr>
        </p:nvSpPr>
        <p:spPr/>
        <p:txBody>
          <a:bodyPr/>
          <a:lstStyle/>
          <a:p>
            <a:pPr fontAlgn="auto">
              <a:spcAft>
                <a:spcPts val="0"/>
              </a:spcAft>
              <a:defRPr/>
            </a:pPr>
            <a:r>
              <a:rPr lang="en-US" sz="2400" smtClean="0"/>
              <a:t>Procedure Window</a:t>
            </a:r>
          </a:p>
        </p:txBody>
      </p:sp>
      <p:pic>
        <p:nvPicPr>
          <p:cNvPr id="3482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2590800"/>
            <a:ext cx="6172200" cy="425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1" name="Line 7"/>
          <p:cNvSpPr>
            <a:spLocks noChangeShapeType="1"/>
          </p:cNvSpPr>
          <p:nvPr/>
        </p:nvSpPr>
        <p:spPr bwMode="auto">
          <a:xfrm flipV="1">
            <a:off x="2171700" y="1981200"/>
            <a:ext cx="1181100" cy="1930400"/>
          </a:xfrm>
          <a:prstGeom prst="line">
            <a:avLst/>
          </a:prstGeom>
          <a:noFill/>
          <a:ln w="9525">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4822" name="Line 8"/>
          <p:cNvSpPr>
            <a:spLocks noChangeShapeType="1"/>
          </p:cNvSpPr>
          <p:nvPr/>
        </p:nvSpPr>
        <p:spPr bwMode="auto">
          <a:xfrm flipV="1">
            <a:off x="3390900" y="1981200"/>
            <a:ext cx="38100" cy="1930400"/>
          </a:xfrm>
          <a:prstGeom prst="line">
            <a:avLst/>
          </a:prstGeom>
          <a:noFill/>
          <a:ln w="9525">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4823" name="Rectangle 9"/>
          <p:cNvSpPr>
            <a:spLocks noChangeArrowheads="1"/>
          </p:cNvSpPr>
          <p:nvPr/>
        </p:nvSpPr>
        <p:spPr bwMode="auto">
          <a:xfrm>
            <a:off x="3200400" y="1600200"/>
            <a:ext cx="1676400" cy="381000"/>
          </a:xfrm>
          <a:prstGeom prst="rect">
            <a:avLst/>
          </a:prstGeom>
          <a:solidFill>
            <a:schemeClr val="accent1"/>
          </a:solidFill>
          <a:ln w="9525">
            <a:solidFill>
              <a:schemeClr val="tx1"/>
            </a:solidFill>
            <a:miter lim="800000"/>
            <a:headEnd/>
            <a:tailEnd/>
          </a:ln>
        </p:spPr>
        <p:txBody>
          <a:bodyPr wrap="none" anchor="ctr"/>
          <a:lstStyle/>
          <a:p>
            <a:pPr algn="ctr"/>
            <a:r>
              <a:rPr lang="en-US" sz="1000"/>
              <a:t>Component Connector</a:t>
            </a:r>
          </a:p>
          <a:p>
            <a:pPr algn="ctr"/>
            <a:endParaRPr lang="en-US" sz="1000"/>
          </a:p>
        </p:txBody>
      </p:sp>
      <p:sp>
        <p:nvSpPr>
          <p:cNvPr id="34824" name="Rectangle 10"/>
          <p:cNvSpPr>
            <a:spLocks noChangeArrowheads="1"/>
          </p:cNvSpPr>
          <p:nvPr/>
        </p:nvSpPr>
        <p:spPr bwMode="auto">
          <a:xfrm>
            <a:off x="4267200" y="3962400"/>
            <a:ext cx="1143000" cy="381000"/>
          </a:xfrm>
          <a:prstGeom prst="rect">
            <a:avLst/>
          </a:prstGeom>
          <a:solidFill>
            <a:schemeClr val="accent1"/>
          </a:solidFill>
          <a:ln w="9525">
            <a:solidFill>
              <a:schemeClr val="tx1"/>
            </a:solidFill>
            <a:miter lim="800000"/>
            <a:headEnd/>
            <a:tailEnd/>
          </a:ln>
        </p:spPr>
        <p:txBody>
          <a:bodyPr wrap="none" anchor="ctr"/>
          <a:lstStyle/>
          <a:p>
            <a:pPr algn="ctr"/>
            <a:r>
              <a:rPr lang="en-US" sz="1000"/>
              <a:t>Component</a:t>
            </a:r>
          </a:p>
        </p:txBody>
      </p:sp>
      <p:sp>
        <p:nvSpPr>
          <p:cNvPr id="34825" name="Rectangle 11"/>
          <p:cNvSpPr>
            <a:spLocks noChangeArrowheads="1"/>
          </p:cNvSpPr>
          <p:nvPr/>
        </p:nvSpPr>
        <p:spPr bwMode="auto">
          <a:xfrm>
            <a:off x="381000" y="3124200"/>
            <a:ext cx="914400" cy="533400"/>
          </a:xfrm>
          <a:prstGeom prst="rect">
            <a:avLst/>
          </a:prstGeom>
          <a:solidFill>
            <a:schemeClr val="accent1"/>
          </a:solidFill>
          <a:ln w="9525">
            <a:solidFill>
              <a:schemeClr val="tx1"/>
            </a:solidFill>
            <a:miter lim="800000"/>
            <a:headEnd/>
            <a:tailEnd/>
          </a:ln>
        </p:spPr>
        <p:txBody>
          <a:bodyPr wrap="none" anchor="ctr"/>
          <a:lstStyle/>
          <a:p>
            <a:pPr algn="ctr"/>
            <a:r>
              <a:rPr lang="en-US" sz="1000"/>
              <a:t>Procedure</a:t>
            </a:r>
          </a:p>
          <a:p>
            <a:pPr algn="ctr"/>
            <a:r>
              <a:rPr lang="en-US" sz="1000"/>
              <a:t>Tool Bar</a:t>
            </a:r>
          </a:p>
          <a:p>
            <a:pPr algn="ctr"/>
            <a:endParaRPr lang="en-US" sz="1000"/>
          </a:p>
        </p:txBody>
      </p:sp>
      <p:sp>
        <p:nvSpPr>
          <p:cNvPr id="34826" name="Line 12"/>
          <p:cNvSpPr>
            <a:spLocks noChangeShapeType="1"/>
          </p:cNvSpPr>
          <p:nvPr/>
        </p:nvSpPr>
        <p:spPr bwMode="auto">
          <a:xfrm>
            <a:off x="1295400" y="3352800"/>
            <a:ext cx="609600" cy="0"/>
          </a:xfrm>
          <a:prstGeom prst="line">
            <a:avLst/>
          </a:prstGeom>
          <a:noFill/>
          <a:ln w="9525">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4827" name="Line 13"/>
          <p:cNvSpPr>
            <a:spLocks noChangeShapeType="1"/>
          </p:cNvSpPr>
          <p:nvPr/>
        </p:nvSpPr>
        <p:spPr bwMode="auto">
          <a:xfrm>
            <a:off x="3124200" y="4114800"/>
            <a:ext cx="1143000" cy="0"/>
          </a:xfrm>
          <a:prstGeom prst="line">
            <a:avLst/>
          </a:prstGeom>
          <a:noFill/>
          <a:ln w="9525">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23234477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C7BA7E64-6432-4786-ABF3-F9EA4195AC5E}" type="slidenum">
              <a:rPr lang="en-US">
                <a:solidFill>
                  <a:srgbClr val="FFFFFF"/>
                </a:solidFill>
              </a:rPr>
              <a:pPr eaLnBrk="1" hangingPunct="1"/>
              <a:t>21</a:t>
            </a:fld>
            <a:endParaRPr lang="en-US">
              <a:solidFill>
                <a:srgbClr val="FFFFFF"/>
              </a:solidFill>
            </a:endParaRPr>
          </a:p>
        </p:txBody>
      </p:sp>
      <p:sp>
        <p:nvSpPr>
          <p:cNvPr id="36867" name="Rectangle 2"/>
          <p:cNvSpPr>
            <a:spLocks noGrp="1" noChangeArrowheads="1"/>
          </p:cNvSpPr>
          <p:nvPr>
            <p:ph type="title"/>
          </p:nvPr>
        </p:nvSpPr>
        <p:spPr/>
        <p:txBody>
          <a:bodyPr/>
          <a:lstStyle/>
          <a:p>
            <a:pPr fontAlgn="auto">
              <a:spcAft>
                <a:spcPts val="0"/>
              </a:spcAft>
              <a:defRPr/>
            </a:pPr>
            <a:r>
              <a:rPr lang="en-US" sz="2400" smtClean="0"/>
              <a:t>Report Tools</a:t>
            </a:r>
          </a:p>
        </p:txBody>
      </p:sp>
      <p:pic>
        <p:nvPicPr>
          <p:cNvPr id="3584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600200"/>
            <a:ext cx="3171825"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8"/>
          <p:cNvSpPr txBox="1">
            <a:spLocks noChangeArrowheads="1"/>
          </p:cNvSpPr>
          <p:nvPr/>
        </p:nvSpPr>
        <p:spPr bwMode="auto">
          <a:xfrm>
            <a:off x="3200400" y="1524000"/>
            <a:ext cx="5943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normAutofit fontScale="77500" lnSpcReduction="20000"/>
          </a:bodyPr>
          <a:lstStyle>
            <a:lvl1pPr marL="317500" indent="-317500" algn="l" rtl="0" eaLnBrk="0" fontAlgn="base" hangingPunct="0">
              <a:spcBef>
                <a:spcPts val="700"/>
              </a:spcBef>
              <a:spcAft>
                <a:spcPct val="0"/>
              </a:spcAft>
              <a:buClr>
                <a:schemeClr val="accent2"/>
              </a:buClr>
              <a:buSzPct val="60000"/>
              <a:buFont typeface="Wingdings" pitchFamily="2" charset="2"/>
              <a:buChar char="q"/>
              <a:defRPr sz="2900" kern="1200">
                <a:solidFill>
                  <a:schemeClr val="accent2"/>
                </a:solidFill>
                <a:latin typeface="+mn-lt"/>
                <a:ea typeface="+mn-ea"/>
                <a:cs typeface="+mn-cs"/>
              </a:defRPr>
            </a:lvl1pPr>
            <a:lvl2pPr marL="638175" indent="-271463" algn="l" rtl="0" eaLnBrk="0" fontAlgn="base" hangingPunct="0">
              <a:spcBef>
                <a:spcPts val="550"/>
              </a:spcBef>
              <a:spcAft>
                <a:spcPct val="0"/>
              </a:spcAft>
              <a:buClr>
                <a:schemeClr val="accent1"/>
              </a:buClr>
              <a:buSzPct val="70000"/>
              <a:buFont typeface="Wingdings" pitchFamily="2" charset="2"/>
              <a:buChar char="q"/>
              <a:defRPr sz="2600" kern="1200">
                <a:solidFill>
                  <a:schemeClr val="accent2"/>
                </a:solidFill>
                <a:latin typeface="+mn-lt"/>
                <a:ea typeface="+mn-ea"/>
                <a:cs typeface="+mn-cs"/>
              </a:defRPr>
            </a:lvl2pPr>
            <a:lvl3pPr marL="912813" indent="-227013" algn="l" rtl="0" eaLnBrk="0" fontAlgn="base" hangingPunct="0">
              <a:spcBef>
                <a:spcPts val="500"/>
              </a:spcBef>
              <a:spcAft>
                <a:spcPct val="0"/>
              </a:spcAft>
              <a:buClr>
                <a:schemeClr val="accent2"/>
              </a:buClr>
              <a:buSzPct val="75000"/>
              <a:buFont typeface="Wingdings" pitchFamily="2" charset="2"/>
              <a:buChar char=""/>
              <a:defRPr sz="2300" kern="1200">
                <a:solidFill>
                  <a:schemeClr val="accent2"/>
                </a:solidFill>
                <a:latin typeface="+mn-lt"/>
                <a:ea typeface="+mn-ea"/>
                <a:cs typeface="+mn-cs"/>
              </a:defRPr>
            </a:lvl3pPr>
            <a:lvl4pPr marL="1370013" indent="-227013" algn="l" rtl="0" eaLnBrk="0" fontAlgn="base" hangingPunct="0">
              <a:spcBef>
                <a:spcPts val="400"/>
              </a:spcBef>
              <a:spcAft>
                <a:spcPct val="0"/>
              </a:spcAft>
              <a:buClr>
                <a:srgbClr val="7F7F7F"/>
              </a:buClr>
              <a:buSzPct val="75000"/>
              <a:buFont typeface="Wingdings" pitchFamily="2" charset="2"/>
              <a:buChar char=""/>
              <a:defRPr sz="2000" kern="1200">
                <a:solidFill>
                  <a:schemeClr val="accent2"/>
                </a:solidFill>
                <a:latin typeface="+mn-lt"/>
                <a:ea typeface="+mn-ea"/>
                <a:cs typeface="+mn-cs"/>
              </a:defRPr>
            </a:lvl4pPr>
            <a:lvl5pPr marL="1827213" indent="-227013" algn="l" rtl="0" eaLnBrk="0" fontAlgn="base" hangingPunct="0">
              <a:spcBef>
                <a:spcPts val="400"/>
              </a:spcBef>
              <a:spcAft>
                <a:spcPct val="0"/>
              </a:spcAft>
              <a:buClr>
                <a:srgbClr val="FFFFFF"/>
              </a:buClr>
              <a:buSzPct val="65000"/>
              <a:buFont typeface="Wingdings" pitchFamily="2" charset="2"/>
              <a:buChar char=""/>
              <a:defRPr sz="2000" kern="1200">
                <a:solidFill>
                  <a:schemeClr val="accent2"/>
                </a:solidFill>
                <a:latin typeface="+mn-lt"/>
                <a:ea typeface="+mn-ea"/>
                <a:cs typeface="+mn-cs"/>
              </a:defRPr>
            </a:lvl5pPr>
            <a:lvl6pPr marL="2102587" indent="-228542"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6837" indent="-228542"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088" indent="-228542"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5338" indent="-228542"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eaLnBrk="1" hangingPunct="1">
              <a:lnSpc>
                <a:spcPct val="80000"/>
              </a:lnSpc>
              <a:defRPr/>
            </a:pPr>
            <a:r>
              <a:rPr lang="en-US" sz="1000" b="1" dirty="0" smtClean="0"/>
              <a:t>Report : The report component enables the developer to create multiple types of reports using Report Painter tool.</a:t>
            </a:r>
          </a:p>
          <a:p>
            <a:pPr eaLnBrk="1" hangingPunct="1">
              <a:lnSpc>
                <a:spcPct val="80000"/>
              </a:lnSpc>
              <a:defRPr/>
            </a:pPr>
            <a:endParaRPr lang="en-US" sz="1000" b="1" dirty="0" smtClean="0"/>
          </a:p>
          <a:p>
            <a:pPr eaLnBrk="1" hangingPunct="1">
              <a:lnSpc>
                <a:spcPct val="80000"/>
              </a:lnSpc>
              <a:defRPr/>
            </a:pPr>
            <a:r>
              <a:rPr lang="en-US" sz="1000" b="1" dirty="0" smtClean="0"/>
              <a:t>Define : The define component enables the developer to create temporary fields that do not exist in the database.</a:t>
            </a:r>
          </a:p>
          <a:p>
            <a:pPr eaLnBrk="1" hangingPunct="1">
              <a:lnSpc>
                <a:spcPct val="80000"/>
              </a:lnSpc>
              <a:defRPr/>
            </a:pPr>
            <a:endParaRPr lang="en-US" sz="1000" b="1" dirty="0" smtClean="0"/>
          </a:p>
          <a:p>
            <a:pPr eaLnBrk="1" hangingPunct="1">
              <a:lnSpc>
                <a:spcPct val="80000"/>
              </a:lnSpc>
              <a:defRPr/>
            </a:pPr>
            <a:r>
              <a:rPr lang="en-US" sz="1000" b="1" dirty="0" smtClean="0"/>
              <a:t>Graph : The Graph component enables the developer to create a graphical representation of data retrieved from a data source.</a:t>
            </a:r>
          </a:p>
          <a:p>
            <a:pPr eaLnBrk="1" hangingPunct="1">
              <a:lnSpc>
                <a:spcPct val="80000"/>
              </a:lnSpc>
              <a:defRPr/>
            </a:pPr>
            <a:endParaRPr lang="en-US" sz="1000" b="1" dirty="0" smtClean="0"/>
          </a:p>
          <a:p>
            <a:pPr eaLnBrk="1" hangingPunct="1">
              <a:lnSpc>
                <a:spcPct val="80000"/>
              </a:lnSpc>
              <a:defRPr/>
            </a:pPr>
            <a:r>
              <a:rPr lang="en-US" sz="1000" b="1" dirty="0" smtClean="0"/>
              <a:t>Set : The set component resets/changes the values of various environment parameters.</a:t>
            </a:r>
          </a:p>
          <a:p>
            <a:pPr eaLnBrk="1" hangingPunct="1">
              <a:lnSpc>
                <a:spcPct val="80000"/>
              </a:lnSpc>
              <a:defRPr/>
            </a:pPr>
            <a:endParaRPr lang="en-US" sz="1000" b="1" dirty="0" smtClean="0"/>
          </a:p>
          <a:p>
            <a:pPr eaLnBrk="1" hangingPunct="1">
              <a:lnSpc>
                <a:spcPct val="80000"/>
              </a:lnSpc>
              <a:defRPr/>
            </a:pPr>
            <a:r>
              <a:rPr lang="en-US" sz="1000" b="1" dirty="0" smtClean="0"/>
              <a:t>Join : The Join component defines a relationship between two or more data sources, so that the data can be used from each of these sources at once to create a report or graph.</a:t>
            </a:r>
          </a:p>
          <a:p>
            <a:pPr eaLnBrk="1" hangingPunct="1">
              <a:lnSpc>
                <a:spcPct val="80000"/>
              </a:lnSpc>
              <a:defRPr/>
            </a:pPr>
            <a:endParaRPr lang="en-US" sz="1000" b="1" dirty="0" smtClean="0"/>
          </a:p>
          <a:p>
            <a:pPr eaLnBrk="1" hangingPunct="1">
              <a:lnSpc>
                <a:spcPct val="80000"/>
              </a:lnSpc>
              <a:defRPr/>
            </a:pPr>
            <a:r>
              <a:rPr lang="en-US" sz="1000" b="1" dirty="0" smtClean="0"/>
              <a:t>Let : The Let component defines words to represent other strings of text. This can make writing procedure code more flexible and efficient.</a:t>
            </a:r>
          </a:p>
          <a:p>
            <a:pPr eaLnBrk="1" hangingPunct="1">
              <a:lnSpc>
                <a:spcPct val="80000"/>
              </a:lnSpc>
              <a:defRPr/>
            </a:pPr>
            <a:endParaRPr lang="en-US" sz="1000" b="1" dirty="0" smtClean="0"/>
          </a:p>
          <a:p>
            <a:pPr eaLnBrk="1" hangingPunct="1">
              <a:lnSpc>
                <a:spcPct val="80000"/>
              </a:lnSpc>
              <a:defRPr/>
            </a:pPr>
            <a:r>
              <a:rPr lang="en-US" sz="1000" b="1" dirty="0" smtClean="0"/>
              <a:t>Use : The Use component specifies read-only access to a data source, treats multiple data sources as one, or indicates the use of data sources that are not stored in the directory path assigned to the procedure shell. This component can be utilized only with FOCUS data sources.</a:t>
            </a:r>
          </a:p>
          <a:p>
            <a:pPr eaLnBrk="1" hangingPunct="1">
              <a:lnSpc>
                <a:spcPct val="80000"/>
              </a:lnSpc>
              <a:defRPr/>
            </a:pPr>
            <a:endParaRPr lang="en-US" sz="1000" b="1" dirty="0" smtClean="0"/>
          </a:p>
          <a:p>
            <a:pPr eaLnBrk="1" hangingPunct="1">
              <a:lnSpc>
                <a:spcPct val="80000"/>
              </a:lnSpc>
              <a:defRPr/>
            </a:pPr>
            <a:r>
              <a:rPr lang="en-US" sz="1000" b="1" dirty="0" err="1" smtClean="0"/>
              <a:t>FileDef</a:t>
            </a:r>
            <a:r>
              <a:rPr lang="en-US" sz="1000" b="1" dirty="0" smtClean="0"/>
              <a:t> : The </a:t>
            </a:r>
            <a:r>
              <a:rPr lang="en-US" sz="1000" b="1" dirty="0" err="1" smtClean="0"/>
              <a:t>FileDef</a:t>
            </a:r>
            <a:r>
              <a:rPr lang="en-US" sz="1000" b="1" dirty="0" smtClean="0"/>
              <a:t> component assigns temporary names to files and devices. Typical uses include identifying the non-default locations for data sources for </a:t>
            </a:r>
            <a:r>
              <a:rPr lang="en-US" sz="1000" b="1" dirty="0" err="1" smtClean="0"/>
              <a:t>WebFOCUS</a:t>
            </a:r>
            <a:r>
              <a:rPr lang="en-US" sz="1000" b="1" dirty="0" smtClean="0"/>
              <a:t> to read as input, and redirecting the destination of output files (such as the location of HOLD files generated by </a:t>
            </a:r>
            <a:r>
              <a:rPr lang="en-US" sz="1000" b="1" dirty="0" err="1" smtClean="0"/>
              <a:t>WebFOCUS</a:t>
            </a:r>
            <a:r>
              <a:rPr lang="en-US" sz="1000" b="1" dirty="0" smtClean="0"/>
              <a:t>).</a:t>
            </a:r>
          </a:p>
          <a:p>
            <a:pPr eaLnBrk="1" hangingPunct="1">
              <a:lnSpc>
                <a:spcPct val="80000"/>
              </a:lnSpc>
              <a:defRPr/>
            </a:pPr>
            <a:endParaRPr lang="en-US" sz="1000" b="1" dirty="0" smtClean="0"/>
          </a:p>
          <a:p>
            <a:pPr eaLnBrk="1" hangingPunct="1">
              <a:lnSpc>
                <a:spcPct val="80000"/>
              </a:lnSpc>
              <a:defRPr/>
            </a:pPr>
            <a:r>
              <a:rPr lang="en-US" sz="1000" b="1" dirty="0" smtClean="0"/>
              <a:t>Execute : The Execute component gives the ability to have one procedure call another procedure. This will choose a procedure to be called by the one you are working in.</a:t>
            </a:r>
          </a:p>
          <a:p>
            <a:pPr eaLnBrk="1" hangingPunct="1">
              <a:lnSpc>
                <a:spcPct val="80000"/>
              </a:lnSpc>
              <a:defRPr/>
            </a:pPr>
            <a:endParaRPr lang="en-US" sz="1000" b="1" dirty="0" smtClean="0"/>
          </a:p>
          <a:p>
            <a:pPr eaLnBrk="1" hangingPunct="1">
              <a:lnSpc>
                <a:spcPct val="80000"/>
              </a:lnSpc>
              <a:defRPr/>
            </a:pPr>
            <a:r>
              <a:rPr lang="en-US" sz="1000" b="1" dirty="0" smtClean="0"/>
              <a:t>Include :  The Include component allows use of portions of procedure if they are stored as separate procedure. These stored procedure can then be included to indicate that they be treated as part of the procedure currently being edited.</a:t>
            </a:r>
          </a:p>
          <a:p>
            <a:pPr eaLnBrk="1" hangingPunct="1">
              <a:lnSpc>
                <a:spcPct val="80000"/>
              </a:lnSpc>
              <a:defRPr/>
            </a:pPr>
            <a:endParaRPr lang="en-US" sz="1000" b="1" dirty="0" smtClean="0"/>
          </a:p>
          <a:p>
            <a:pPr eaLnBrk="1" hangingPunct="1">
              <a:lnSpc>
                <a:spcPct val="80000"/>
              </a:lnSpc>
              <a:defRPr/>
            </a:pPr>
            <a:r>
              <a:rPr lang="en-US" sz="1000" b="1" dirty="0" smtClean="0"/>
              <a:t>Other : The Other component can be used to enter miscellaneous commands that connect other components. When creating a procedure shell, a default Other component is automatically generated containing a component (the name of the procedure shell).</a:t>
            </a:r>
          </a:p>
          <a:p>
            <a:pPr eaLnBrk="1" hangingPunct="1">
              <a:lnSpc>
                <a:spcPct val="80000"/>
              </a:lnSpc>
              <a:defRPr/>
            </a:pPr>
            <a:endParaRPr lang="en-US" sz="1000" b="1" dirty="0" smtClean="0"/>
          </a:p>
          <a:p>
            <a:pPr eaLnBrk="1" hangingPunct="1">
              <a:lnSpc>
                <a:spcPct val="80000"/>
              </a:lnSpc>
              <a:defRPr/>
            </a:pPr>
            <a:r>
              <a:rPr lang="en-US" sz="1000" b="1" dirty="0" smtClean="0"/>
              <a:t>OLAP Dimension : The Dimension component creates a hierarchical views of data source known as dimension. Dimensions and measures are key components of the OLAP tool.</a:t>
            </a:r>
          </a:p>
          <a:p>
            <a:pPr eaLnBrk="1" hangingPunct="1">
              <a:lnSpc>
                <a:spcPct val="80000"/>
              </a:lnSpc>
              <a:buFontTx/>
              <a:buNone/>
              <a:defRPr/>
            </a:pPr>
            <a:endParaRPr lang="en-US" sz="1000" b="1" dirty="0" smtClean="0"/>
          </a:p>
        </p:txBody>
      </p:sp>
    </p:spTree>
    <p:extLst>
      <p:ext uri="{BB962C8B-B14F-4D97-AF65-F5344CB8AC3E}">
        <p14:creationId xmlns:p14="http://schemas.microsoft.com/office/powerpoint/2010/main" val="20124739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5B7629F2-3DD2-4DFF-8147-E1B507769A13}" type="slidenum">
              <a:rPr lang="en-US">
                <a:solidFill>
                  <a:srgbClr val="FFFFFF"/>
                </a:solidFill>
              </a:rPr>
              <a:pPr eaLnBrk="1" hangingPunct="1"/>
              <a:t>22</a:t>
            </a:fld>
            <a:endParaRPr lang="en-US">
              <a:solidFill>
                <a:srgbClr val="FFFFFF"/>
              </a:solidFill>
            </a:endParaRPr>
          </a:p>
        </p:txBody>
      </p:sp>
      <p:sp>
        <p:nvSpPr>
          <p:cNvPr id="37891" name="Rectangle 2"/>
          <p:cNvSpPr>
            <a:spLocks noGrp="1" noChangeArrowheads="1"/>
          </p:cNvSpPr>
          <p:nvPr>
            <p:ph type="title"/>
          </p:nvPr>
        </p:nvSpPr>
        <p:spPr/>
        <p:txBody>
          <a:bodyPr/>
          <a:lstStyle/>
          <a:p>
            <a:pPr fontAlgn="auto">
              <a:spcAft>
                <a:spcPts val="0"/>
              </a:spcAft>
              <a:defRPr/>
            </a:pPr>
            <a:r>
              <a:rPr lang="en-US" sz="2400" smtClean="0"/>
              <a:t>Order of components in Reporting Procedure</a:t>
            </a:r>
          </a:p>
        </p:txBody>
      </p:sp>
      <p:sp>
        <p:nvSpPr>
          <p:cNvPr id="36868" name="Rectangle 3"/>
          <p:cNvSpPr txBox="1">
            <a:spLocks noChangeArrowheads="1"/>
          </p:cNvSpPr>
          <p:nvPr/>
        </p:nvSpPr>
        <p:spPr bwMode="auto">
          <a:xfrm>
            <a:off x="609600" y="1600200"/>
            <a:ext cx="70866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lstStyle>
            <a:lvl1pPr marL="342900" indent="-342900" eaLnBrk="0" hangingPunct="0">
              <a:defRPr>
                <a:solidFill>
                  <a:schemeClr val="tx1"/>
                </a:solidFill>
                <a:latin typeface="Arial" pitchFamily="34" charset="0"/>
              </a:defRPr>
            </a:lvl1pPr>
            <a:lvl2pPr marL="638175" indent="-271463"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1" eaLnBrk="1" hangingPunct="1">
              <a:spcBef>
                <a:spcPts val="550"/>
              </a:spcBef>
              <a:buClr>
                <a:schemeClr val="accent1"/>
              </a:buClr>
              <a:buSzPct val="70000"/>
              <a:buFont typeface="Wingdings" pitchFamily="2" charset="2"/>
              <a:buChar char="q"/>
            </a:pPr>
            <a:r>
              <a:rPr lang="en-US" sz="1200">
                <a:solidFill>
                  <a:schemeClr val="accent2"/>
                </a:solidFill>
                <a:latin typeface="Tw Cen MT" pitchFamily="34" charset="0"/>
              </a:rPr>
              <a:t>Let</a:t>
            </a:r>
          </a:p>
          <a:p>
            <a:pPr lvl="1" eaLnBrk="1" hangingPunct="1">
              <a:spcBef>
                <a:spcPts val="550"/>
              </a:spcBef>
              <a:buClr>
                <a:schemeClr val="accent1"/>
              </a:buClr>
              <a:buSzPct val="70000"/>
              <a:buFont typeface="Wingdings" pitchFamily="2" charset="2"/>
              <a:buChar char="q"/>
            </a:pPr>
            <a:r>
              <a:rPr lang="en-US" sz="1200">
                <a:solidFill>
                  <a:schemeClr val="accent2"/>
                </a:solidFill>
                <a:latin typeface="Tw Cen MT" pitchFamily="34" charset="0"/>
              </a:rPr>
              <a:t>Set</a:t>
            </a:r>
          </a:p>
          <a:p>
            <a:pPr lvl="1" eaLnBrk="1" hangingPunct="1">
              <a:spcBef>
                <a:spcPts val="550"/>
              </a:spcBef>
              <a:buClr>
                <a:schemeClr val="accent1"/>
              </a:buClr>
              <a:buSzPct val="70000"/>
              <a:buFont typeface="Wingdings" pitchFamily="2" charset="2"/>
              <a:buChar char="q"/>
            </a:pPr>
            <a:r>
              <a:rPr lang="en-US" sz="1200">
                <a:solidFill>
                  <a:schemeClr val="accent2"/>
                </a:solidFill>
                <a:latin typeface="Tw Cen MT" pitchFamily="34" charset="0"/>
              </a:rPr>
              <a:t>FileDef</a:t>
            </a:r>
          </a:p>
          <a:p>
            <a:pPr lvl="1" eaLnBrk="1" hangingPunct="1">
              <a:spcBef>
                <a:spcPts val="550"/>
              </a:spcBef>
              <a:buClr>
                <a:schemeClr val="accent1"/>
              </a:buClr>
              <a:buSzPct val="70000"/>
              <a:buFont typeface="Wingdings" pitchFamily="2" charset="2"/>
              <a:buChar char="q"/>
            </a:pPr>
            <a:r>
              <a:rPr lang="en-US" sz="1200">
                <a:solidFill>
                  <a:schemeClr val="accent2"/>
                </a:solidFill>
                <a:latin typeface="Tw Cen MT" pitchFamily="34" charset="0"/>
              </a:rPr>
              <a:t>Use</a:t>
            </a:r>
          </a:p>
          <a:p>
            <a:pPr lvl="1" eaLnBrk="1" hangingPunct="1">
              <a:spcBef>
                <a:spcPts val="550"/>
              </a:spcBef>
              <a:buClr>
                <a:schemeClr val="accent1"/>
              </a:buClr>
              <a:buSzPct val="70000"/>
              <a:buFont typeface="Wingdings" pitchFamily="2" charset="2"/>
              <a:buChar char="q"/>
            </a:pPr>
            <a:r>
              <a:rPr lang="en-US" sz="1200">
                <a:solidFill>
                  <a:schemeClr val="accent2"/>
                </a:solidFill>
                <a:latin typeface="Tw Cen MT" pitchFamily="34" charset="0"/>
              </a:rPr>
              <a:t>Join</a:t>
            </a:r>
          </a:p>
          <a:p>
            <a:pPr lvl="1" eaLnBrk="1" hangingPunct="1">
              <a:spcBef>
                <a:spcPts val="550"/>
              </a:spcBef>
              <a:buClr>
                <a:schemeClr val="accent1"/>
              </a:buClr>
              <a:buSzPct val="70000"/>
              <a:buFont typeface="Wingdings" pitchFamily="2" charset="2"/>
              <a:buChar char="q"/>
            </a:pPr>
            <a:r>
              <a:rPr lang="en-US" sz="1200">
                <a:solidFill>
                  <a:schemeClr val="accent2"/>
                </a:solidFill>
                <a:latin typeface="Tw Cen MT" pitchFamily="34" charset="0"/>
              </a:rPr>
              <a:t>Define</a:t>
            </a:r>
          </a:p>
          <a:p>
            <a:pPr lvl="1" eaLnBrk="1" hangingPunct="1">
              <a:spcBef>
                <a:spcPts val="550"/>
              </a:spcBef>
              <a:buClr>
                <a:schemeClr val="accent1"/>
              </a:buClr>
              <a:buSzPct val="70000"/>
              <a:buFont typeface="Wingdings" pitchFamily="2" charset="2"/>
              <a:buChar char="q"/>
            </a:pPr>
            <a:r>
              <a:rPr lang="en-US" sz="1200">
                <a:solidFill>
                  <a:schemeClr val="accent2"/>
                </a:solidFill>
                <a:latin typeface="Tw Cen MT" pitchFamily="34" charset="0"/>
              </a:rPr>
              <a:t>Report / Graph</a:t>
            </a:r>
          </a:p>
        </p:txBody>
      </p:sp>
      <p:sp>
        <p:nvSpPr>
          <p:cNvPr id="36869" name="Rectangle 4"/>
          <p:cNvSpPr>
            <a:spLocks noChangeArrowheads="1"/>
          </p:cNvSpPr>
          <p:nvPr/>
        </p:nvSpPr>
        <p:spPr bwMode="auto">
          <a:xfrm>
            <a:off x="596900" y="3962400"/>
            <a:ext cx="53340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lang="en-US" sz="1000">
                <a:solidFill>
                  <a:schemeClr val="accent2"/>
                </a:solidFill>
              </a:rPr>
              <a:t>	The following components can be placed anywhere within a reporting procedure</a:t>
            </a:r>
          </a:p>
          <a:p>
            <a:pPr marL="342900" indent="-342900">
              <a:spcBef>
                <a:spcPct val="20000"/>
              </a:spcBef>
              <a:buFontTx/>
              <a:buBlip>
                <a:blip r:embed="rId2"/>
              </a:buBlip>
            </a:pPr>
            <a:endParaRPr lang="en-US" sz="1000">
              <a:solidFill>
                <a:schemeClr val="accent2"/>
              </a:solidFill>
            </a:endParaRPr>
          </a:p>
          <a:p>
            <a:pPr marL="742950" lvl="1" indent="-285750">
              <a:spcBef>
                <a:spcPct val="20000"/>
              </a:spcBef>
              <a:buFontTx/>
              <a:buBlip>
                <a:blip r:embed="rId2"/>
              </a:buBlip>
            </a:pPr>
            <a:r>
              <a:rPr lang="en-US" sz="1200">
                <a:solidFill>
                  <a:schemeClr val="accent2"/>
                </a:solidFill>
              </a:rPr>
              <a:t>Execute</a:t>
            </a:r>
          </a:p>
          <a:p>
            <a:pPr marL="742950" lvl="1" indent="-285750">
              <a:spcBef>
                <a:spcPct val="20000"/>
              </a:spcBef>
              <a:buFontTx/>
              <a:buBlip>
                <a:blip r:embed="rId2"/>
              </a:buBlip>
            </a:pPr>
            <a:r>
              <a:rPr lang="en-US" sz="1200">
                <a:solidFill>
                  <a:schemeClr val="accent2"/>
                </a:solidFill>
              </a:rPr>
              <a:t>Include</a:t>
            </a:r>
          </a:p>
          <a:p>
            <a:pPr marL="742950" lvl="1" indent="-285750">
              <a:spcBef>
                <a:spcPct val="20000"/>
              </a:spcBef>
              <a:buFontTx/>
              <a:buBlip>
                <a:blip r:embed="rId2"/>
              </a:buBlip>
            </a:pPr>
            <a:r>
              <a:rPr lang="en-US" sz="1200">
                <a:solidFill>
                  <a:schemeClr val="accent2"/>
                </a:solidFill>
              </a:rPr>
              <a:t>Other</a:t>
            </a:r>
          </a:p>
          <a:p>
            <a:pPr marL="742950" lvl="1" indent="-285750">
              <a:spcBef>
                <a:spcPct val="20000"/>
              </a:spcBef>
              <a:buFontTx/>
              <a:buBlip>
                <a:blip r:embed="rId2"/>
              </a:buBlip>
            </a:pPr>
            <a:r>
              <a:rPr lang="en-US" sz="1200">
                <a:solidFill>
                  <a:schemeClr val="accent2"/>
                </a:solidFill>
              </a:rPr>
              <a:t>Olap Dimension</a:t>
            </a:r>
          </a:p>
        </p:txBody>
      </p:sp>
      <p:sp>
        <p:nvSpPr>
          <p:cNvPr id="36870" name="Line 6"/>
          <p:cNvSpPr>
            <a:spLocks noChangeShapeType="1"/>
          </p:cNvSpPr>
          <p:nvPr/>
        </p:nvSpPr>
        <p:spPr bwMode="auto">
          <a:xfrm>
            <a:off x="3962400" y="1600200"/>
            <a:ext cx="0" cy="1752600"/>
          </a:xfrm>
          <a:prstGeom prst="line">
            <a:avLst/>
          </a:prstGeom>
          <a:noFill/>
          <a:ln w="76200">
            <a:solidFill>
              <a:schemeClr val="accent2"/>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37823328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3A996A55-CD51-4D47-9B5B-D21FA6E45E67}" type="slidenum">
              <a:rPr lang="en-US">
                <a:solidFill>
                  <a:srgbClr val="FFFFFF"/>
                </a:solidFill>
              </a:rPr>
              <a:pPr eaLnBrk="1" hangingPunct="1"/>
              <a:t>23</a:t>
            </a:fld>
            <a:endParaRPr lang="en-US">
              <a:solidFill>
                <a:srgbClr val="FFFFFF"/>
              </a:solidFill>
            </a:endParaRPr>
          </a:p>
        </p:txBody>
      </p:sp>
      <p:sp>
        <p:nvSpPr>
          <p:cNvPr id="38914" name="Title 1"/>
          <p:cNvSpPr>
            <a:spLocks noGrp="1"/>
          </p:cNvSpPr>
          <p:nvPr>
            <p:ph type="title"/>
          </p:nvPr>
        </p:nvSpPr>
        <p:spPr/>
        <p:txBody>
          <a:bodyPr/>
          <a:lstStyle/>
          <a:p>
            <a:pPr fontAlgn="auto">
              <a:spcAft>
                <a:spcPts val="0"/>
              </a:spcAft>
              <a:defRPr/>
            </a:pPr>
            <a:r>
              <a:rPr lang="en-US" sz="2800" smtClean="0"/>
              <a:t>Report Painter</a:t>
            </a:r>
          </a:p>
        </p:txBody>
      </p:sp>
      <p:grpSp>
        <p:nvGrpSpPr>
          <p:cNvPr id="37892" name="Group 27"/>
          <p:cNvGrpSpPr>
            <a:grpSpLocks/>
          </p:cNvGrpSpPr>
          <p:nvPr/>
        </p:nvGrpSpPr>
        <p:grpSpPr bwMode="auto">
          <a:xfrm>
            <a:off x="352425" y="1574800"/>
            <a:ext cx="8334375" cy="5210175"/>
            <a:chOff x="384" y="864"/>
            <a:chExt cx="5250" cy="3648"/>
          </a:xfrm>
        </p:grpSpPr>
        <p:grpSp>
          <p:nvGrpSpPr>
            <p:cNvPr id="37893" name="Group 24"/>
            <p:cNvGrpSpPr>
              <a:grpSpLocks/>
            </p:cNvGrpSpPr>
            <p:nvPr/>
          </p:nvGrpSpPr>
          <p:grpSpPr bwMode="auto">
            <a:xfrm>
              <a:off x="384" y="864"/>
              <a:ext cx="5250" cy="3648"/>
              <a:chOff x="384" y="864"/>
              <a:chExt cx="5250" cy="3648"/>
            </a:xfrm>
          </p:grpSpPr>
          <p:pic>
            <p:nvPicPr>
              <p:cNvPr id="37896" name="Picture 5" descr="webfocus_logo_bi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24" y="4230"/>
                <a:ext cx="1410" cy="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2" y="1421"/>
                <a:ext cx="3456" cy="2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8" name="AutoShape 8"/>
              <p:cNvSpPr>
                <a:spLocks/>
              </p:cNvSpPr>
              <p:nvPr/>
            </p:nvSpPr>
            <p:spPr bwMode="auto">
              <a:xfrm>
                <a:off x="960" y="2166"/>
                <a:ext cx="432" cy="1632"/>
              </a:xfrm>
              <a:prstGeom prst="leftBrace">
                <a:avLst>
                  <a:gd name="adj1" fmla="val 31481"/>
                  <a:gd name="adj2" fmla="val 50000"/>
                </a:avLst>
              </a:prstGeom>
              <a:noFill/>
              <a:ln w="9525">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7899" name="Rectangle 9"/>
              <p:cNvSpPr>
                <a:spLocks noChangeArrowheads="1"/>
              </p:cNvSpPr>
              <p:nvPr/>
            </p:nvSpPr>
            <p:spPr bwMode="auto">
              <a:xfrm>
                <a:off x="384" y="2838"/>
                <a:ext cx="576" cy="240"/>
              </a:xfrm>
              <a:prstGeom prst="rect">
                <a:avLst/>
              </a:prstGeom>
              <a:solidFill>
                <a:schemeClr val="accent1"/>
              </a:solidFill>
              <a:ln w="9525">
                <a:solidFill>
                  <a:schemeClr val="tx1"/>
                </a:solidFill>
                <a:miter lim="800000"/>
                <a:headEnd/>
                <a:tailEnd/>
              </a:ln>
            </p:spPr>
            <p:txBody>
              <a:bodyPr wrap="none" anchor="ctr"/>
              <a:lstStyle/>
              <a:p>
                <a:pPr algn="ctr"/>
                <a:r>
                  <a:rPr lang="en-US" sz="1000"/>
                  <a:t>Object </a:t>
                </a:r>
              </a:p>
              <a:p>
                <a:pPr algn="ctr"/>
                <a:r>
                  <a:rPr lang="en-US" sz="1000"/>
                  <a:t>Inspector</a:t>
                </a:r>
              </a:p>
            </p:txBody>
          </p:sp>
          <p:sp>
            <p:nvSpPr>
              <p:cNvPr id="37900" name="Rectangle 10"/>
              <p:cNvSpPr>
                <a:spLocks noChangeArrowheads="1"/>
              </p:cNvSpPr>
              <p:nvPr/>
            </p:nvSpPr>
            <p:spPr bwMode="auto">
              <a:xfrm>
                <a:off x="432" y="1542"/>
                <a:ext cx="576" cy="240"/>
              </a:xfrm>
              <a:prstGeom prst="rect">
                <a:avLst/>
              </a:prstGeom>
              <a:solidFill>
                <a:schemeClr val="accent1"/>
              </a:solidFill>
              <a:ln w="9525">
                <a:solidFill>
                  <a:schemeClr val="tx1"/>
                </a:solidFill>
                <a:miter lim="800000"/>
                <a:headEnd/>
                <a:tailEnd/>
              </a:ln>
            </p:spPr>
            <p:txBody>
              <a:bodyPr wrap="none" anchor="ctr"/>
              <a:lstStyle/>
              <a:p>
                <a:pPr algn="ctr"/>
                <a:r>
                  <a:rPr lang="en-US" sz="1000"/>
                  <a:t>Desktop</a:t>
                </a:r>
              </a:p>
              <a:p>
                <a:pPr algn="ctr"/>
                <a:r>
                  <a:rPr lang="en-US" sz="1000"/>
                  <a:t>Toolbar</a:t>
                </a:r>
              </a:p>
            </p:txBody>
          </p:sp>
          <p:sp>
            <p:nvSpPr>
              <p:cNvPr id="37901" name="Rectangle 11"/>
              <p:cNvSpPr>
                <a:spLocks noChangeArrowheads="1"/>
              </p:cNvSpPr>
              <p:nvPr/>
            </p:nvSpPr>
            <p:spPr bwMode="auto">
              <a:xfrm>
                <a:off x="432" y="864"/>
                <a:ext cx="576" cy="240"/>
              </a:xfrm>
              <a:prstGeom prst="rect">
                <a:avLst/>
              </a:prstGeom>
              <a:solidFill>
                <a:schemeClr val="accent1"/>
              </a:solidFill>
              <a:ln w="9525">
                <a:solidFill>
                  <a:schemeClr val="tx1"/>
                </a:solidFill>
                <a:miter lim="800000"/>
                <a:headEnd/>
                <a:tailEnd/>
              </a:ln>
            </p:spPr>
            <p:txBody>
              <a:bodyPr wrap="none" anchor="ctr"/>
              <a:lstStyle/>
              <a:p>
                <a:pPr algn="ctr"/>
                <a:r>
                  <a:rPr lang="en-US" sz="1000"/>
                  <a:t>Menu Bar</a:t>
                </a:r>
              </a:p>
            </p:txBody>
          </p:sp>
          <p:sp>
            <p:nvSpPr>
              <p:cNvPr id="37902" name="Rectangle 12"/>
              <p:cNvSpPr>
                <a:spLocks noChangeArrowheads="1"/>
              </p:cNvSpPr>
              <p:nvPr/>
            </p:nvSpPr>
            <p:spPr bwMode="auto">
              <a:xfrm>
                <a:off x="1392" y="864"/>
                <a:ext cx="576" cy="240"/>
              </a:xfrm>
              <a:prstGeom prst="rect">
                <a:avLst/>
              </a:prstGeom>
              <a:solidFill>
                <a:schemeClr val="accent1"/>
              </a:solidFill>
              <a:ln w="9525">
                <a:solidFill>
                  <a:schemeClr val="tx1"/>
                </a:solidFill>
                <a:miter lim="800000"/>
                <a:headEnd/>
                <a:tailEnd/>
              </a:ln>
            </p:spPr>
            <p:txBody>
              <a:bodyPr wrap="none" anchor="ctr"/>
              <a:lstStyle/>
              <a:p>
                <a:pPr algn="ctr"/>
                <a:r>
                  <a:rPr lang="en-US" sz="1000"/>
                  <a:t>Column </a:t>
                </a:r>
              </a:p>
              <a:p>
                <a:pPr algn="ctr"/>
                <a:r>
                  <a:rPr lang="en-US" sz="1000"/>
                  <a:t>Toolbar</a:t>
                </a:r>
              </a:p>
            </p:txBody>
          </p:sp>
          <p:sp>
            <p:nvSpPr>
              <p:cNvPr id="37903" name="Rectangle 13"/>
              <p:cNvSpPr>
                <a:spLocks noChangeArrowheads="1"/>
              </p:cNvSpPr>
              <p:nvPr/>
            </p:nvSpPr>
            <p:spPr bwMode="auto">
              <a:xfrm>
                <a:off x="2400" y="864"/>
                <a:ext cx="576" cy="240"/>
              </a:xfrm>
              <a:prstGeom prst="rect">
                <a:avLst/>
              </a:prstGeom>
              <a:solidFill>
                <a:schemeClr val="accent1"/>
              </a:solidFill>
              <a:ln w="9525">
                <a:solidFill>
                  <a:schemeClr val="tx1"/>
                </a:solidFill>
                <a:miter lim="800000"/>
                <a:headEnd/>
                <a:tailEnd/>
              </a:ln>
            </p:spPr>
            <p:txBody>
              <a:bodyPr wrap="none" anchor="ctr"/>
              <a:lstStyle/>
              <a:p>
                <a:pPr algn="ctr"/>
                <a:r>
                  <a:rPr lang="en-US" sz="1000"/>
                  <a:t>General</a:t>
                </a:r>
              </a:p>
              <a:p>
                <a:pPr algn="ctr"/>
                <a:r>
                  <a:rPr lang="en-US" sz="1000"/>
                  <a:t>Toolbar</a:t>
                </a:r>
              </a:p>
            </p:txBody>
          </p:sp>
          <p:sp>
            <p:nvSpPr>
              <p:cNvPr id="37904" name="Rectangle 14"/>
              <p:cNvSpPr>
                <a:spLocks noChangeArrowheads="1"/>
              </p:cNvSpPr>
              <p:nvPr/>
            </p:nvSpPr>
            <p:spPr bwMode="auto">
              <a:xfrm>
                <a:off x="3360" y="864"/>
                <a:ext cx="576" cy="240"/>
              </a:xfrm>
              <a:prstGeom prst="rect">
                <a:avLst/>
              </a:prstGeom>
              <a:solidFill>
                <a:schemeClr val="accent1"/>
              </a:solidFill>
              <a:ln w="9525">
                <a:solidFill>
                  <a:schemeClr val="tx1"/>
                </a:solidFill>
                <a:miter lim="800000"/>
                <a:headEnd/>
                <a:tailEnd/>
              </a:ln>
            </p:spPr>
            <p:txBody>
              <a:bodyPr wrap="none" anchor="ctr"/>
              <a:lstStyle/>
              <a:p>
                <a:pPr algn="ctr"/>
                <a:r>
                  <a:rPr lang="en-US" sz="1000"/>
                  <a:t>Font</a:t>
                </a:r>
              </a:p>
              <a:p>
                <a:pPr algn="ctr"/>
                <a:r>
                  <a:rPr lang="en-US" sz="1000"/>
                  <a:t>Toolbar</a:t>
                </a:r>
              </a:p>
            </p:txBody>
          </p:sp>
          <p:sp>
            <p:nvSpPr>
              <p:cNvPr id="37905" name="Rectangle 15"/>
              <p:cNvSpPr>
                <a:spLocks noChangeArrowheads="1"/>
              </p:cNvSpPr>
              <p:nvPr/>
            </p:nvSpPr>
            <p:spPr bwMode="auto">
              <a:xfrm>
                <a:off x="2496" y="2832"/>
                <a:ext cx="576" cy="240"/>
              </a:xfrm>
              <a:prstGeom prst="rect">
                <a:avLst/>
              </a:prstGeom>
              <a:solidFill>
                <a:schemeClr val="accent1"/>
              </a:solidFill>
              <a:ln w="9525">
                <a:solidFill>
                  <a:schemeClr val="tx1"/>
                </a:solidFill>
                <a:miter lim="800000"/>
                <a:headEnd/>
                <a:tailEnd/>
              </a:ln>
            </p:spPr>
            <p:txBody>
              <a:bodyPr wrap="none" anchor="ctr"/>
              <a:lstStyle/>
              <a:p>
                <a:pPr algn="ctr"/>
                <a:r>
                  <a:rPr lang="en-US" sz="1000"/>
                  <a:t>Insert Mode </a:t>
                </a:r>
              </a:p>
              <a:p>
                <a:pPr algn="ctr"/>
                <a:r>
                  <a:rPr lang="en-US" sz="1000"/>
                  <a:t>Symbol</a:t>
                </a:r>
              </a:p>
            </p:txBody>
          </p:sp>
          <p:sp>
            <p:nvSpPr>
              <p:cNvPr id="37906" name="Rectangle 16"/>
              <p:cNvSpPr>
                <a:spLocks noChangeArrowheads="1"/>
              </p:cNvSpPr>
              <p:nvPr/>
            </p:nvSpPr>
            <p:spPr bwMode="auto">
              <a:xfrm>
                <a:off x="3984" y="2832"/>
                <a:ext cx="672" cy="240"/>
              </a:xfrm>
              <a:prstGeom prst="rect">
                <a:avLst/>
              </a:prstGeom>
              <a:solidFill>
                <a:schemeClr val="accent1"/>
              </a:solidFill>
              <a:ln w="9525">
                <a:solidFill>
                  <a:schemeClr val="tx1"/>
                </a:solidFill>
                <a:miter lim="800000"/>
                <a:headEnd/>
                <a:tailEnd/>
              </a:ln>
            </p:spPr>
            <p:txBody>
              <a:bodyPr wrap="none" anchor="ctr"/>
              <a:lstStyle/>
              <a:p>
                <a:pPr algn="ctr"/>
                <a:r>
                  <a:rPr lang="en-US" sz="1000"/>
                  <a:t>Report Painter </a:t>
                </a:r>
              </a:p>
              <a:p>
                <a:pPr algn="ctr"/>
                <a:r>
                  <a:rPr lang="en-US" sz="1000"/>
                  <a:t>Window</a:t>
                </a:r>
              </a:p>
            </p:txBody>
          </p:sp>
          <p:sp>
            <p:nvSpPr>
              <p:cNvPr id="37907" name="AutoShape 17"/>
              <p:cNvSpPr>
                <a:spLocks/>
              </p:cNvSpPr>
              <p:nvPr/>
            </p:nvSpPr>
            <p:spPr bwMode="auto">
              <a:xfrm>
                <a:off x="3552" y="2016"/>
                <a:ext cx="432" cy="1728"/>
              </a:xfrm>
              <a:prstGeom prst="rightBrace">
                <a:avLst>
                  <a:gd name="adj1" fmla="val 33333"/>
                  <a:gd name="adj2" fmla="val 54167"/>
                </a:avLst>
              </a:prstGeom>
              <a:noFill/>
              <a:ln w="9525">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7908" name="Rectangle 18"/>
              <p:cNvSpPr>
                <a:spLocks noChangeArrowheads="1"/>
              </p:cNvSpPr>
              <p:nvPr/>
            </p:nvSpPr>
            <p:spPr bwMode="auto">
              <a:xfrm>
                <a:off x="2496" y="3312"/>
                <a:ext cx="576" cy="240"/>
              </a:xfrm>
              <a:prstGeom prst="rect">
                <a:avLst/>
              </a:prstGeom>
              <a:solidFill>
                <a:schemeClr val="accent1"/>
              </a:solidFill>
              <a:ln w="9525">
                <a:solidFill>
                  <a:schemeClr val="tx1"/>
                </a:solidFill>
                <a:miter lim="800000"/>
                <a:headEnd/>
                <a:tailEnd/>
              </a:ln>
            </p:spPr>
            <p:txBody>
              <a:bodyPr wrap="none" anchor="ctr"/>
              <a:lstStyle/>
              <a:p>
                <a:pPr algn="ctr"/>
                <a:r>
                  <a:rPr lang="en-US" sz="1000"/>
                  <a:t>View Tabs</a:t>
                </a:r>
              </a:p>
            </p:txBody>
          </p:sp>
          <p:sp>
            <p:nvSpPr>
              <p:cNvPr id="37909" name="Line 19"/>
              <p:cNvSpPr>
                <a:spLocks noChangeShapeType="1"/>
              </p:cNvSpPr>
              <p:nvPr/>
            </p:nvSpPr>
            <p:spPr bwMode="auto">
              <a:xfrm>
                <a:off x="1008" y="1632"/>
                <a:ext cx="384"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10" name="Line 20"/>
              <p:cNvSpPr>
                <a:spLocks noChangeShapeType="1"/>
              </p:cNvSpPr>
              <p:nvPr/>
            </p:nvSpPr>
            <p:spPr bwMode="auto">
              <a:xfrm>
                <a:off x="1008" y="960"/>
                <a:ext cx="432" cy="576"/>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11" name="Line 21"/>
              <p:cNvSpPr>
                <a:spLocks noChangeShapeType="1"/>
              </p:cNvSpPr>
              <p:nvPr/>
            </p:nvSpPr>
            <p:spPr bwMode="auto">
              <a:xfrm flipH="1">
                <a:off x="2064" y="1104"/>
                <a:ext cx="624" cy="864"/>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12" name="Line 22"/>
              <p:cNvSpPr>
                <a:spLocks noChangeShapeType="1"/>
              </p:cNvSpPr>
              <p:nvPr/>
            </p:nvSpPr>
            <p:spPr bwMode="auto">
              <a:xfrm>
                <a:off x="1680" y="1104"/>
                <a:ext cx="0" cy="576"/>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13" name="Line 23"/>
              <p:cNvSpPr>
                <a:spLocks noChangeShapeType="1"/>
              </p:cNvSpPr>
              <p:nvPr/>
            </p:nvSpPr>
            <p:spPr bwMode="auto">
              <a:xfrm flipH="1">
                <a:off x="2880" y="1104"/>
                <a:ext cx="672" cy="912"/>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37894" name="Line 25"/>
            <p:cNvSpPr>
              <a:spLocks noChangeShapeType="1"/>
            </p:cNvSpPr>
            <p:nvPr/>
          </p:nvSpPr>
          <p:spPr bwMode="auto">
            <a:xfrm>
              <a:off x="2016" y="2592"/>
              <a:ext cx="480" cy="336"/>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895" name="Line 26"/>
            <p:cNvSpPr>
              <a:spLocks noChangeShapeType="1"/>
            </p:cNvSpPr>
            <p:nvPr/>
          </p:nvSpPr>
          <p:spPr bwMode="auto">
            <a:xfrm flipV="1">
              <a:off x="1776" y="3456"/>
              <a:ext cx="720" cy="336"/>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grpSp>
    </p:spTree>
    <p:extLst>
      <p:ext uri="{BB962C8B-B14F-4D97-AF65-F5344CB8AC3E}">
        <p14:creationId xmlns:p14="http://schemas.microsoft.com/office/powerpoint/2010/main" val="2489872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13DC60D8-F968-4A66-95EA-2350085E6B7B}" type="slidenum">
              <a:rPr lang="en-US">
                <a:solidFill>
                  <a:srgbClr val="FFFFFF"/>
                </a:solidFill>
              </a:rPr>
              <a:pPr eaLnBrk="1" hangingPunct="1"/>
              <a:t>24</a:t>
            </a:fld>
            <a:endParaRPr lang="en-US">
              <a:solidFill>
                <a:srgbClr val="FFFFFF"/>
              </a:solidFill>
            </a:endParaRPr>
          </a:p>
        </p:txBody>
      </p:sp>
      <p:sp>
        <p:nvSpPr>
          <p:cNvPr id="39939" name="Rectangle 2"/>
          <p:cNvSpPr>
            <a:spLocks noGrp="1" noChangeArrowheads="1"/>
          </p:cNvSpPr>
          <p:nvPr>
            <p:ph type="title"/>
          </p:nvPr>
        </p:nvSpPr>
        <p:spPr/>
        <p:txBody>
          <a:bodyPr/>
          <a:lstStyle/>
          <a:p>
            <a:pPr fontAlgn="auto">
              <a:spcAft>
                <a:spcPts val="0"/>
              </a:spcAft>
              <a:defRPr/>
            </a:pPr>
            <a:r>
              <a:rPr lang="en-US" sz="2400" smtClean="0"/>
              <a:t>Report Painter - Column Tool bar</a:t>
            </a:r>
          </a:p>
        </p:txBody>
      </p:sp>
      <p:pic>
        <p:nvPicPr>
          <p:cNvPr id="38916" name="Picture 25" descr="RP_Report_Column_Toolba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125" y="1752600"/>
            <a:ext cx="8743950"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7" name="Rectangle 26"/>
          <p:cNvSpPr txBox="1">
            <a:spLocks noChangeArrowheads="1"/>
          </p:cNvSpPr>
          <p:nvPr/>
        </p:nvSpPr>
        <p:spPr bwMode="auto">
          <a:xfrm>
            <a:off x="396875" y="2471738"/>
            <a:ext cx="84582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lstStyle>
            <a:lvl1pPr marL="317500" indent="-3175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ts val="700"/>
              </a:spcBef>
              <a:spcAft>
                <a:spcPct val="20000"/>
              </a:spcAft>
              <a:buClr>
                <a:schemeClr val="accent2"/>
              </a:buClr>
              <a:buSzPct val="60000"/>
              <a:buFont typeface="Wingdings" pitchFamily="2" charset="2"/>
              <a:buChar char="q"/>
            </a:pPr>
            <a:r>
              <a:rPr lang="en-US" sz="1300" b="1">
                <a:solidFill>
                  <a:schemeClr val="accent2"/>
                </a:solidFill>
                <a:latin typeface="Tw Cen MT" pitchFamily="34" charset="0"/>
              </a:rPr>
              <a:t>Detail : </a:t>
            </a:r>
            <a:r>
              <a:rPr lang="en-US" sz="1300">
                <a:solidFill>
                  <a:schemeClr val="accent2"/>
                </a:solidFill>
                <a:latin typeface="Tw Cen MT" pitchFamily="34" charset="0"/>
              </a:rPr>
              <a:t> Displays in the individual value of the selected columns in the report. Selected by default when the Report Painters opens</a:t>
            </a:r>
          </a:p>
          <a:p>
            <a:pPr eaLnBrk="1" hangingPunct="1">
              <a:spcBef>
                <a:spcPts val="700"/>
              </a:spcBef>
              <a:spcAft>
                <a:spcPct val="20000"/>
              </a:spcAft>
              <a:buClr>
                <a:schemeClr val="accent2"/>
              </a:buClr>
              <a:buSzPct val="60000"/>
              <a:buFont typeface="Wingdings" pitchFamily="2" charset="2"/>
              <a:buChar char="q"/>
            </a:pPr>
            <a:r>
              <a:rPr lang="en-US" sz="1300" b="1">
                <a:solidFill>
                  <a:schemeClr val="accent2"/>
                </a:solidFill>
                <a:latin typeface="Tw Cen MT" pitchFamily="34" charset="0"/>
              </a:rPr>
              <a:t>Sum : </a:t>
            </a:r>
            <a:r>
              <a:rPr lang="en-US" sz="1300">
                <a:solidFill>
                  <a:schemeClr val="accent2"/>
                </a:solidFill>
                <a:latin typeface="Tw Cen MT" pitchFamily="34" charset="0"/>
              </a:rPr>
              <a:t>Sums all of the values of the selected </a:t>
            </a:r>
            <a:r>
              <a:rPr lang="en-US" sz="1300" i="1" u="sng">
                <a:solidFill>
                  <a:schemeClr val="accent2"/>
                </a:solidFill>
                <a:latin typeface="Tw Cen MT" pitchFamily="34" charset="0"/>
              </a:rPr>
              <a:t>numeric</a:t>
            </a:r>
            <a:r>
              <a:rPr lang="en-US" sz="1300">
                <a:solidFill>
                  <a:schemeClr val="accent2"/>
                </a:solidFill>
                <a:latin typeface="Tw Cen MT" pitchFamily="34" charset="0"/>
              </a:rPr>
              <a:t> columns in the report.</a:t>
            </a:r>
          </a:p>
          <a:p>
            <a:pPr eaLnBrk="1" hangingPunct="1">
              <a:spcBef>
                <a:spcPts val="700"/>
              </a:spcBef>
              <a:spcAft>
                <a:spcPct val="20000"/>
              </a:spcAft>
              <a:buClr>
                <a:schemeClr val="accent2"/>
              </a:buClr>
              <a:buSzPct val="60000"/>
              <a:buFont typeface="Wingdings" pitchFamily="2" charset="2"/>
              <a:buChar char="q"/>
            </a:pPr>
            <a:r>
              <a:rPr lang="en-US" sz="1300" b="1">
                <a:solidFill>
                  <a:schemeClr val="accent2"/>
                </a:solidFill>
                <a:latin typeface="Tw Cen MT" pitchFamily="34" charset="0"/>
              </a:rPr>
              <a:t>BY : </a:t>
            </a:r>
            <a:r>
              <a:rPr lang="en-US" sz="1300">
                <a:solidFill>
                  <a:schemeClr val="accent2"/>
                </a:solidFill>
                <a:latin typeface="Tw Cen MT" pitchFamily="34" charset="0"/>
              </a:rPr>
              <a:t>Sorts and groups the records in a report by the values in the selected field. The data is sorted </a:t>
            </a:r>
            <a:r>
              <a:rPr lang="en-US" sz="1300" i="1" u="sng">
                <a:solidFill>
                  <a:schemeClr val="accent2"/>
                </a:solidFill>
                <a:latin typeface="Tw Cen MT" pitchFamily="34" charset="0"/>
              </a:rPr>
              <a:t>vertically</a:t>
            </a:r>
            <a:r>
              <a:rPr lang="en-US" sz="1300">
                <a:solidFill>
                  <a:schemeClr val="accent2"/>
                </a:solidFill>
                <a:latin typeface="Tw Cen MT" pitchFamily="34" charset="0"/>
              </a:rPr>
              <a:t>.</a:t>
            </a:r>
            <a:endParaRPr lang="en-US" sz="1300" b="1">
              <a:solidFill>
                <a:schemeClr val="accent2"/>
              </a:solidFill>
              <a:latin typeface="Tw Cen MT" pitchFamily="34" charset="0"/>
            </a:endParaRPr>
          </a:p>
          <a:p>
            <a:pPr eaLnBrk="1" hangingPunct="1">
              <a:spcBef>
                <a:spcPts val="700"/>
              </a:spcBef>
              <a:spcAft>
                <a:spcPct val="20000"/>
              </a:spcAft>
              <a:buClr>
                <a:schemeClr val="accent2"/>
              </a:buClr>
              <a:buSzPct val="60000"/>
              <a:buFont typeface="Wingdings" pitchFamily="2" charset="2"/>
              <a:buChar char="q"/>
            </a:pPr>
            <a:r>
              <a:rPr lang="en-US" sz="1300" b="1">
                <a:solidFill>
                  <a:schemeClr val="accent2"/>
                </a:solidFill>
                <a:latin typeface="Tw Cen MT" pitchFamily="34" charset="0"/>
              </a:rPr>
              <a:t>ACROSS : </a:t>
            </a:r>
            <a:r>
              <a:rPr lang="en-US" sz="1300">
                <a:solidFill>
                  <a:schemeClr val="accent2"/>
                </a:solidFill>
                <a:latin typeface="Tw Cen MT" pitchFamily="34" charset="0"/>
              </a:rPr>
              <a:t>Sorts and groups the records in a report by the values in the selected field. The data is sorted </a:t>
            </a:r>
            <a:r>
              <a:rPr lang="en-US" sz="1300" i="1" u="sng">
                <a:solidFill>
                  <a:schemeClr val="accent2"/>
                </a:solidFill>
                <a:latin typeface="Tw Cen MT" pitchFamily="34" charset="0"/>
              </a:rPr>
              <a:t>horizontally</a:t>
            </a:r>
            <a:r>
              <a:rPr lang="en-US" sz="1300">
                <a:solidFill>
                  <a:schemeClr val="accent2"/>
                </a:solidFill>
                <a:latin typeface="Tw Cen MT" pitchFamily="34" charset="0"/>
              </a:rPr>
              <a:t>.</a:t>
            </a:r>
          </a:p>
          <a:p>
            <a:pPr eaLnBrk="1" hangingPunct="1">
              <a:spcBef>
                <a:spcPts val="700"/>
              </a:spcBef>
              <a:spcAft>
                <a:spcPct val="20000"/>
              </a:spcAft>
              <a:buClr>
                <a:schemeClr val="accent2"/>
              </a:buClr>
              <a:buSzPct val="60000"/>
              <a:buFont typeface="Wingdings" pitchFamily="2" charset="2"/>
              <a:buChar char="q"/>
            </a:pPr>
            <a:r>
              <a:rPr lang="en-US" sz="1300" b="1">
                <a:solidFill>
                  <a:schemeClr val="accent2"/>
                </a:solidFill>
                <a:latin typeface="Tw Cen MT" pitchFamily="34" charset="0"/>
              </a:rPr>
              <a:t>FOR : </a:t>
            </a:r>
            <a:r>
              <a:rPr lang="en-US" sz="1300">
                <a:solidFill>
                  <a:schemeClr val="accent2"/>
                </a:solidFill>
                <a:latin typeface="Tw Cen MT" pitchFamily="34" charset="0"/>
              </a:rPr>
              <a:t>Enables the structure of the Financial Reports row by row in the FML Painter, based on the selected FOR field.</a:t>
            </a:r>
          </a:p>
          <a:p>
            <a:pPr eaLnBrk="1" hangingPunct="1">
              <a:spcBef>
                <a:spcPts val="700"/>
              </a:spcBef>
              <a:spcAft>
                <a:spcPct val="20000"/>
              </a:spcAft>
              <a:buClr>
                <a:schemeClr val="accent2"/>
              </a:buClr>
              <a:buSzPct val="60000"/>
              <a:buFont typeface="Wingdings" pitchFamily="2" charset="2"/>
              <a:buChar char="q"/>
            </a:pPr>
            <a:r>
              <a:rPr lang="en-US" sz="1300" b="1">
                <a:solidFill>
                  <a:schemeClr val="accent2"/>
                </a:solidFill>
                <a:latin typeface="Tw Cen MT" pitchFamily="34" charset="0"/>
              </a:rPr>
              <a:t>Where/If :</a:t>
            </a:r>
            <a:r>
              <a:rPr lang="en-US" sz="1300">
                <a:solidFill>
                  <a:schemeClr val="accent2"/>
                </a:solidFill>
                <a:latin typeface="Tw Cen MT" pitchFamily="34" charset="0"/>
              </a:rPr>
              <a:t> Enables to select records based on WHERE, IF and WHERE TOTAL criteria. Also the retrieval record limits can be specified. </a:t>
            </a:r>
          </a:p>
          <a:p>
            <a:pPr eaLnBrk="1" hangingPunct="1">
              <a:spcBef>
                <a:spcPts val="700"/>
              </a:spcBef>
              <a:spcAft>
                <a:spcPct val="20000"/>
              </a:spcAft>
              <a:buClr>
                <a:schemeClr val="accent2"/>
              </a:buClr>
              <a:buSzPct val="60000"/>
              <a:buFont typeface="Wingdings" pitchFamily="2" charset="2"/>
              <a:buChar char="q"/>
            </a:pPr>
            <a:r>
              <a:rPr lang="en-US" sz="1300" b="1">
                <a:solidFill>
                  <a:schemeClr val="accent2"/>
                </a:solidFill>
                <a:latin typeface="Tw Cen MT" pitchFamily="34" charset="0"/>
              </a:rPr>
              <a:t>SubHeading : </a:t>
            </a:r>
            <a:r>
              <a:rPr lang="en-US" sz="1300">
                <a:solidFill>
                  <a:schemeClr val="accent2"/>
                </a:solidFill>
                <a:latin typeface="Tw Cen MT" pitchFamily="34" charset="0"/>
              </a:rPr>
              <a:t>Enables adding a sub-heading in the report. The sub-heading is displayed each time the selected sort (BY) field changes. </a:t>
            </a:r>
          </a:p>
          <a:p>
            <a:pPr eaLnBrk="1" hangingPunct="1">
              <a:spcBef>
                <a:spcPts val="700"/>
              </a:spcBef>
              <a:spcAft>
                <a:spcPct val="20000"/>
              </a:spcAft>
              <a:buClr>
                <a:schemeClr val="accent2"/>
              </a:buClr>
              <a:buSzPct val="60000"/>
              <a:buFont typeface="Wingdings" pitchFamily="2" charset="2"/>
              <a:buChar char="q"/>
            </a:pPr>
            <a:r>
              <a:rPr lang="en-US" sz="1300" b="1">
                <a:solidFill>
                  <a:schemeClr val="accent2"/>
                </a:solidFill>
                <a:latin typeface="Tw Cen MT" pitchFamily="34" charset="0"/>
              </a:rPr>
              <a:t>SubTotal : </a:t>
            </a:r>
            <a:r>
              <a:rPr lang="en-US" sz="1300">
                <a:solidFill>
                  <a:schemeClr val="accent2"/>
                </a:solidFill>
                <a:latin typeface="Tw Cen MT" pitchFamily="34" charset="0"/>
              </a:rPr>
              <a:t> Displays a subtotal for numeric data wherever the value of the selected sort (BY) field changes.</a:t>
            </a:r>
            <a:endParaRPr lang="en-US" sz="1300" b="1">
              <a:solidFill>
                <a:schemeClr val="accent2"/>
              </a:solidFill>
              <a:latin typeface="Tw Cen MT" pitchFamily="34" charset="0"/>
            </a:endParaRPr>
          </a:p>
          <a:p>
            <a:pPr eaLnBrk="1" hangingPunct="1">
              <a:spcBef>
                <a:spcPts val="700"/>
              </a:spcBef>
              <a:spcAft>
                <a:spcPct val="20000"/>
              </a:spcAft>
              <a:buClr>
                <a:schemeClr val="accent2"/>
              </a:buClr>
              <a:buSzPct val="60000"/>
              <a:buFont typeface="Wingdings" pitchFamily="2" charset="2"/>
              <a:buChar char="q"/>
            </a:pPr>
            <a:r>
              <a:rPr lang="en-US" sz="1300" b="1">
                <a:solidFill>
                  <a:schemeClr val="accent2"/>
                </a:solidFill>
                <a:latin typeface="Tw Cen MT" pitchFamily="34" charset="0"/>
              </a:rPr>
              <a:t>SubFooting : </a:t>
            </a:r>
            <a:r>
              <a:rPr lang="en-US" sz="1300">
                <a:solidFill>
                  <a:schemeClr val="accent2"/>
                </a:solidFill>
                <a:latin typeface="Tw Cen MT" pitchFamily="34" charset="0"/>
              </a:rPr>
              <a:t>Enables entering a sub-footing in the report. The sub-footing is displayed each time the seleted sort (BY) field chages.</a:t>
            </a:r>
          </a:p>
          <a:p>
            <a:pPr eaLnBrk="1" hangingPunct="1">
              <a:spcBef>
                <a:spcPts val="700"/>
              </a:spcBef>
              <a:spcAft>
                <a:spcPct val="20000"/>
              </a:spcAft>
              <a:buClr>
                <a:schemeClr val="accent2"/>
              </a:buClr>
              <a:buSzPct val="60000"/>
              <a:buFont typeface="Wingdings" pitchFamily="2" charset="2"/>
              <a:buChar char="q"/>
            </a:pPr>
            <a:r>
              <a:rPr lang="en-US" sz="1300" b="1">
                <a:solidFill>
                  <a:schemeClr val="accent2"/>
                </a:solidFill>
                <a:latin typeface="Tw Cen MT" pitchFamily="34" charset="0"/>
              </a:rPr>
              <a:t>Forecast : </a:t>
            </a:r>
            <a:r>
              <a:rPr lang="en-US" sz="1300">
                <a:solidFill>
                  <a:schemeClr val="accent2"/>
                </a:solidFill>
                <a:latin typeface="Tw Cen MT" pitchFamily="34" charset="0"/>
              </a:rPr>
              <a:t> By using the Forecast feature, you can calculate trends in numeric data and predict values beyond the range of values stored in the data source.</a:t>
            </a:r>
            <a:endParaRPr lang="en-US" sz="1300" b="1">
              <a:solidFill>
                <a:schemeClr val="accent2"/>
              </a:solidFill>
              <a:latin typeface="Tw Cen MT" pitchFamily="34" charset="0"/>
            </a:endParaRPr>
          </a:p>
          <a:p>
            <a:pPr eaLnBrk="1" hangingPunct="1">
              <a:spcBef>
                <a:spcPts val="700"/>
              </a:spcBef>
              <a:spcAft>
                <a:spcPct val="20000"/>
              </a:spcAft>
              <a:buClr>
                <a:schemeClr val="accent2"/>
              </a:buClr>
              <a:buSzPct val="60000"/>
            </a:pPr>
            <a:endParaRPr lang="en-US" sz="1300">
              <a:solidFill>
                <a:schemeClr val="accent2"/>
              </a:solidFill>
              <a:latin typeface="Tw Cen MT" pitchFamily="34" charset="0"/>
            </a:endParaRPr>
          </a:p>
        </p:txBody>
      </p:sp>
    </p:spTree>
    <p:extLst>
      <p:ext uri="{BB962C8B-B14F-4D97-AF65-F5344CB8AC3E}">
        <p14:creationId xmlns:p14="http://schemas.microsoft.com/office/powerpoint/2010/main" val="30208373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B4A4BF77-8309-41BA-8BA6-588CEF1AF280}" type="slidenum">
              <a:rPr lang="en-US">
                <a:solidFill>
                  <a:srgbClr val="FFFFFF"/>
                </a:solidFill>
              </a:rPr>
              <a:pPr eaLnBrk="1" hangingPunct="1"/>
              <a:t>25</a:t>
            </a:fld>
            <a:endParaRPr lang="en-US">
              <a:solidFill>
                <a:srgbClr val="FFFFFF"/>
              </a:solidFill>
            </a:endParaRPr>
          </a:p>
        </p:txBody>
      </p:sp>
      <p:sp>
        <p:nvSpPr>
          <p:cNvPr id="40963" name="Rectangle 3"/>
          <p:cNvSpPr>
            <a:spLocks noGrp="1" noChangeArrowheads="1"/>
          </p:cNvSpPr>
          <p:nvPr>
            <p:ph type="title"/>
          </p:nvPr>
        </p:nvSpPr>
        <p:spPr/>
        <p:txBody>
          <a:bodyPr/>
          <a:lstStyle/>
          <a:p>
            <a:pPr fontAlgn="auto">
              <a:spcAft>
                <a:spcPts val="0"/>
              </a:spcAft>
              <a:defRPr/>
            </a:pPr>
            <a:r>
              <a:rPr lang="en-US" sz="2400" smtClean="0"/>
              <a:t>Report Options</a:t>
            </a:r>
          </a:p>
        </p:txBody>
      </p:sp>
      <p:pic>
        <p:nvPicPr>
          <p:cNvPr id="3994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676400"/>
            <a:ext cx="7924800" cy="485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2218161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ADEC3823-DCC6-4A3C-8964-8E56583754F4}" type="slidenum">
              <a:rPr lang="en-US">
                <a:solidFill>
                  <a:srgbClr val="FFFFFF"/>
                </a:solidFill>
              </a:rPr>
              <a:pPr eaLnBrk="1" hangingPunct="1"/>
              <a:t>26</a:t>
            </a:fld>
            <a:endParaRPr lang="en-US">
              <a:solidFill>
                <a:srgbClr val="FFFFFF"/>
              </a:solidFill>
            </a:endParaRPr>
          </a:p>
        </p:txBody>
      </p:sp>
      <p:sp>
        <p:nvSpPr>
          <p:cNvPr id="41987" name="Rectangle 2"/>
          <p:cNvSpPr>
            <a:spLocks noGrp="1" noChangeArrowheads="1"/>
          </p:cNvSpPr>
          <p:nvPr>
            <p:ph type="title"/>
          </p:nvPr>
        </p:nvSpPr>
        <p:spPr/>
        <p:txBody>
          <a:bodyPr/>
          <a:lstStyle/>
          <a:p>
            <a:pPr fontAlgn="auto">
              <a:spcAft>
                <a:spcPts val="0"/>
              </a:spcAft>
              <a:defRPr/>
            </a:pPr>
            <a:r>
              <a:rPr lang="en-US" sz="2400" smtClean="0"/>
              <a:t>Report Painter – Object Inspector</a:t>
            </a:r>
          </a:p>
        </p:txBody>
      </p:sp>
      <p:sp>
        <p:nvSpPr>
          <p:cNvPr id="40964" name="Rectangle 3"/>
          <p:cNvSpPr txBox="1">
            <a:spLocks noChangeArrowheads="1"/>
          </p:cNvSpPr>
          <p:nvPr/>
        </p:nvSpPr>
        <p:spPr bwMode="auto">
          <a:xfrm>
            <a:off x="838200" y="1600200"/>
            <a:ext cx="7010400" cy="495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lstStyle>
            <a:lvl1pPr marL="317500" indent="-317500" eaLnBrk="0" hangingPunct="0">
              <a:defRPr>
                <a:solidFill>
                  <a:schemeClr val="tx1"/>
                </a:solidFill>
                <a:latin typeface="Arial" pitchFamily="34" charset="0"/>
              </a:defRPr>
            </a:lvl1pPr>
            <a:lvl2pPr marL="638175" indent="-271463"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ts val="700"/>
              </a:spcBef>
              <a:buClr>
                <a:schemeClr val="accent2"/>
              </a:buClr>
              <a:buSzPct val="60000"/>
              <a:buFont typeface="Wingdings" pitchFamily="2" charset="2"/>
              <a:buChar char="q"/>
            </a:pPr>
            <a:r>
              <a:rPr lang="en-US" sz="1400" b="1">
                <a:solidFill>
                  <a:schemeClr val="accent2"/>
                </a:solidFill>
                <a:latin typeface="Tw Cen MT" pitchFamily="34" charset="0"/>
              </a:rPr>
              <a:t>Object Inspector</a:t>
            </a:r>
          </a:p>
          <a:p>
            <a:pPr lvl="1" eaLnBrk="1" hangingPunct="1">
              <a:spcBef>
                <a:spcPts val="550"/>
              </a:spcBef>
              <a:buClr>
                <a:schemeClr val="accent1"/>
              </a:buClr>
              <a:buSzPct val="70000"/>
              <a:buFont typeface="Wingdings" pitchFamily="2" charset="2"/>
              <a:buChar char="q"/>
            </a:pPr>
            <a:r>
              <a:rPr lang="en-US" sz="1400">
                <a:solidFill>
                  <a:schemeClr val="accent2"/>
                </a:solidFill>
                <a:latin typeface="Tw Cen MT" pitchFamily="34" charset="0"/>
              </a:rPr>
              <a:t>Add fields to a report</a:t>
            </a:r>
          </a:p>
          <a:p>
            <a:pPr lvl="1" eaLnBrk="1" hangingPunct="1">
              <a:spcBef>
                <a:spcPts val="550"/>
              </a:spcBef>
              <a:buClr>
                <a:schemeClr val="accent1"/>
              </a:buClr>
              <a:buSzPct val="70000"/>
              <a:buFont typeface="Wingdings" pitchFamily="2" charset="2"/>
              <a:buChar char="q"/>
            </a:pPr>
            <a:r>
              <a:rPr lang="en-US" sz="1400">
                <a:solidFill>
                  <a:schemeClr val="accent2"/>
                </a:solidFill>
                <a:latin typeface="Tw Cen MT" pitchFamily="34" charset="0"/>
              </a:rPr>
              <a:t>Create sort groups, and view column, report, image properties</a:t>
            </a:r>
          </a:p>
          <a:p>
            <a:pPr lvl="1" eaLnBrk="1" hangingPunct="1">
              <a:spcBef>
                <a:spcPts val="550"/>
              </a:spcBef>
              <a:buClr>
                <a:schemeClr val="accent1"/>
              </a:buClr>
              <a:buSzPct val="70000"/>
              <a:buFont typeface="Wingdings" pitchFamily="2" charset="2"/>
              <a:buChar char="q"/>
            </a:pPr>
            <a:r>
              <a:rPr lang="en-US" sz="1400">
                <a:solidFill>
                  <a:schemeClr val="accent2"/>
                </a:solidFill>
                <a:latin typeface="Tw Cen MT" pitchFamily="34" charset="0"/>
              </a:rPr>
              <a:t>The hierarchical structure of the Master File</a:t>
            </a:r>
          </a:p>
          <a:p>
            <a:pPr lvl="1" eaLnBrk="1" hangingPunct="1">
              <a:spcBef>
                <a:spcPts val="550"/>
              </a:spcBef>
              <a:buClr>
                <a:schemeClr val="accent1"/>
              </a:buClr>
              <a:buSzPct val="70000"/>
              <a:buFont typeface="Wingdings" pitchFamily="2" charset="2"/>
              <a:buChar char="q"/>
            </a:pPr>
            <a:r>
              <a:rPr lang="en-US" sz="1400">
                <a:solidFill>
                  <a:schemeClr val="accent2"/>
                </a:solidFill>
                <a:latin typeface="Tw Cen MT" pitchFamily="34" charset="0"/>
              </a:rPr>
              <a:t>View properties of the entire report</a:t>
            </a:r>
          </a:p>
          <a:p>
            <a:pPr lvl="1" eaLnBrk="1" hangingPunct="1">
              <a:spcBef>
                <a:spcPts val="550"/>
              </a:spcBef>
              <a:buClr>
                <a:schemeClr val="accent1"/>
              </a:buClr>
              <a:buSzPct val="70000"/>
              <a:buFont typeface="Wingdings" pitchFamily="2" charset="2"/>
              <a:buChar char="q"/>
            </a:pPr>
            <a:endParaRPr lang="en-US" sz="1400">
              <a:solidFill>
                <a:schemeClr val="accent2"/>
              </a:solidFill>
              <a:latin typeface="Tw Cen MT" pitchFamily="34" charset="0"/>
            </a:endParaRPr>
          </a:p>
          <a:p>
            <a:pPr eaLnBrk="1" hangingPunct="1">
              <a:spcBef>
                <a:spcPts val="700"/>
              </a:spcBef>
              <a:buClr>
                <a:schemeClr val="accent2"/>
              </a:buClr>
              <a:buSzPct val="60000"/>
              <a:buFont typeface="Wingdings" pitchFamily="2" charset="2"/>
              <a:buChar char="q"/>
            </a:pPr>
            <a:r>
              <a:rPr lang="en-US" sz="1400" b="1">
                <a:solidFill>
                  <a:schemeClr val="accent2"/>
                </a:solidFill>
                <a:latin typeface="Tw Cen MT" pitchFamily="34" charset="0"/>
              </a:rPr>
              <a:t>Viewing Options</a:t>
            </a:r>
          </a:p>
          <a:p>
            <a:pPr lvl="1" eaLnBrk="1" hangingPunct="1">
              <a:spcBef>
                <a:spcPts val="550"/>
              </a:spcBef>
              <a:buClr>
                <a:schemeClr val="accent1"/>
              </a:buClr>
              <a:buSzPct val="70000"/>
              <a:buFont typeface="Wingdings" pitchFamily="2" charset="2"/>
              <a:buChar char="q"/>
            </a:pPr>
            <a:r>
              <a:rPr lang="en-US" sz="1400" b="1">
                <a:solidFill>
                  <a:schemeClr val="accent2"/>
                </a:solidFill>
                <a:latin typeface="Tw Cen MT" pitchFamily="34" charset="0"/>
              </a:rPr>
              <a:t>Report - </a:t>
            </a:r>
            <a:r>
              <a:rPr lang="en-US" sz="1400">
                <a:solidFill>
                  <a:schemeClr val="accent2"/>
                </a:solidFill>
                <a:latin typeface="Tw Cen MT" pitchFamily="34" charset="0"/>
              </a:rPr>
              <a:t>Report Painter window, where you build and style your report</a:t>
            </a:r>
          </a:p>
          <a:p>
            <a:pPr lvl="1" eaLnBrk="1" hangingPunct="1">
              <a:spcBef>
                <a:spcPts val="550"/>
              </a:spcBef>
              <a:buClr>
                <a:schemeClr val="accent1"/>
              </a:buClr>
              <a:buSzPct val="70000"/>
              <a:buFont typeface="Wingdings" pitchFamily="2" charset="2"/>
              <a:buChar char="q"/>
            </a:pPr>
            <a:r>
              <a:rPr lang="en-US" sz="1400" b="1">
                <a:solidFill>
                  <a:schemeClr val="accent2"/>
                </a:solidFill>
                <a:latin typeface="Tw Cen MT" pitchFamily="34" charset="0"/>
              </a:rPr>
              <a:t>Source - </a:t>
            </a:r>
            <a:r>
              <a:rPr lang="en-US" sz="1400">
                <a:solidFill>
                  <a:schemeClr val="accent2"/>
                </a:solidFill>
                <a:latin typeface="Tw Cen MT" pitchFamily="34" charset="0"/>
              </a:rPr>
              <a:t>Code generated by the Report Painter</a:t>
            </a:r>
          </a:p>
          <a:p>
            <a:pPr lvl="1" eaLnBrk="1" hangingPunct="1">
              <a:spcBef>
                <a:spcPts val="550"/>
              </a:spcBef>
              <a:buClr>
                <a:schemeClr val="accent1"/>
              </a:buClr>
              <a:buSzPct val="70000"/>
              <a:buFont typeface="Wingdings" pitchFamily="2" charset="2"/>
              <a:buChar char="q"/>
            </a:pPr>
            <a:r>
              <a:rPr lang="en-US" sz="1400" b="1">
                <a:solidFill>
                  <a:schemeClr val="accent2"/>
                </a:solidFill>
                <a:latin typeface="Tw Cen MT" pitchFamily="34" charset="0"/>
              </a:rPr>
              <a:t>Images - </a:t>
            </a:r>
            <a:r>
              <a:rPr lang="en-US" sz="1400">
                <a:solidFill>
                  <a:schemeClr val="accent2"/>
                </a:solidFill>
                <a:latin typeface="Tw Cen MT" pitchFamily="34" charset="0"/>
              </a:rPr>
              <a:t>Displays image(s) and enables you to position them anywhere in the report</a:t>
            </a:r>
          </a:p>
          <a:p>
            <a:pPr lvl="1" eaLnBrk="1" hangingPunct="1">
              <a:spcBef>
                <a:spcPts val="550"/>
              </a:spcBef>
              <a:buClr>
                <a:schemeClr val="accent1"/>
              </a:buClr>
              <a:buSzPct val="70000"/>
              <a:buFont typeface="Wingdings" pitchFamily="2" charset="2"/>
              <a:buChar char="q"/>
            </a:pPr>
            <a:r>
              <a:rPr lang="en-US" sz="1400" b="1">
                <a:solidFill>
                  <a:schemeClr val="accent2"/>
                </a:solidFill>
                <a:latin typeface="Tw Cen MT" pitchFamily="34" charset="0"/>
              </a:rPr>
              <a:t>Matrix - </a:t>
            </a:r>
            <a:r>
              <a:rPr lang="en-US" sz="1400">
                <a:solidFill>
                  <a:schemeClr val="accent2"/>
                </a:solidFill>
                <a:latin typeface="Tw Cen MT" pitchFamily="34" charset="0"/>
              </a:rPr>
              <a:t>Financial Report Painter Design grid where you can model complex reports</a:t>
            </a:r>
          </a:p>
          <a:p>
            <a:pPr eaLnBrk="1" hangingPunct="1">
              <a:spcBef>
                <a:spcPts val="700"/>
              </a:spcBef>
              <a:buClr>
                <a:schemeClr val="accent2"/>
              </a:buClr>
              <a:buSzPct val="60000"/>
              <a:buFont typeface="Wingdings" pitchFamily="2" charset="2"/>
              <a:buChar char="q"/>
            </a:pPr>
            <a:endParaRPr lang="en-US" sz="1400">
              <a:solidFill>
                <a:schemeClr val="accent2"/>
              </a:solidFill>
              <a:latin typeface="Tw Cen MT" pitchFamily="34" charset="0"/>
            </a:endParaRPr>
          </a:p>
        </p:txBody>
      </p:sp>
    </p:spTree>
    <p:extLst>
      <p:ext uri="{BB962C8B-B14F-4D97-AF65-F5344CB8AC3E}">
        <p14:creationId xmlns:p14="http://schemas.microsoft.com/office/powerpoint/2010/main" val="41118324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FE12656C-ECF4-4D80-A4EC-E994D82FEC57}" type="slidenum">
              <a:rPr lang="en-US">
                <a:solidFill>
                  <a:srgbClr val="FFFFFF"/>
                </a:solidFill>
              </a:rPr>
              <a:pPr eaLnBrk="1" hangingPunct="1"/>
              <a:t>27</a:t>
            </a:fld>
            <a:endParaRPr lang="en-US">
              <a:solidFill>
                <a:srgbClr val="FFFFFF"/>
              </a:solidFill>
            </a:endParaRPr>
          </a:p>
        </p:txBody>
      </p:sp>
      <p:sp>
        <p:nvSpPr>
          <p:cNvPr id="2" name="Title 1"/>
          <p:cNvSpPr>
            <a:spLocks noGrp="1"/>
          </p:cNvSpPr>
          <p:nvPr>
            <p:ph type="title"/>
          </p:nvPr>
        </p:nvSpPr>
        <p:spPr/>
        <p:txBody>
          <a:bodyPr/>
          <a:lstStyle/>
          <a:p>
            <a:pPr fontAlgn="auto">
              <a:spcAft>
                <a:spcPts val="0"/>
              </a:spcAft>
              <a:defRPr/>
            </a:pPr>
            <a:r>
              <a:rPr lang="en-US" sz="2700" dirty="0">
                <a:latin typeface="Arial "/>
              </a:rPr>
              <a:t>Report</a:t>
            </a:r>
            <a:r>
              <a:rPr lang="en-US" dirty="0"/>
              <a:t> Painter - Column Tool bar</a:t>
            </a:r>
          </a:p>
        </p:txBody>
      </p:sp>
      <p:sp>
        <p:nvSpPr>
          <p:cNvPr id="41988" name="Rectangle 26"/>
          <p:cNvSpPr txBox="1">
            <a:spLocks noChangeArrowheads="1"/>
          </p:cNvSpPr>
          <p:nvPr/>
        </p:nvSpPr>
        <p:spPr bwMode="auto">
          <a:xfrm>
            <a:off x="381000" y="1905000"/>
            <a:ext cx="84582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lstStyle>
            <a:lvl1pPr marL="317500" indent="-3175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ts val="700"/>
              </a:spcBef>
              <a:spcAft>
                <a:spcPct val="20000"/>
              </a:spcAft>
              <a:buClr>
                <a:schemeClr val="accent2"/>
              </a:buClr>
              <a:buSzPct val="60000"/>
              <a:buFont typeface="Wingdings" pitchFamily="2" charset="2"/>
              <a:buChar char="q"/>
            </a:pPr>
            <a:r>
              <a:rPr lang="en-US" sz="1300" b="1">
                <a:solidFill>
                  <a:schemeClr val="accent2"/>
                </a:solidFill>
                <a:latin typeface="Tw Cen MT" pitchFamily="34" charset="0"/>
              </a:rPr>
              <a:t>Detail : </a:t>
            </a:r>
            <a:r>
              <a:rPr lang="en-US" sz="1300">
                <a:solidFill>
                  <a:schemeClr val="accent2"/>
                </a:solidFill>
                <a:latin typeface="Tw Cen MT" pitchFamily="34" charset="0"/>
              </a:rPr>
              <a:t> Displays in the individual value of the selected columns in the report. Selected by default when the Report Painters opens</a:t>
            </a:r>
          </a:p>
          <a:p>
            <a:pPr eaLnBrk="1" hangingPunct="1">
              <a:spcBef>
                <a:spcPts val="700"/>
              </a:spcBef>
              <a:spcAft>
                <a:spcPct val="20000"/>
              </a:spcAft>
              <a:buClr>
                <a:schemeClr val="accent2"/>
              </a:buClr>
              <a:buSzPct val="60000"/>
              <a:buFont typeface="Wingdings" pitchFamily="2" charset="2"/>
              <a:buChar char="q"/>
            </a:pPr>
            <a:r>
              <a:rPr lang="en-US" sz="1300" b="1">
                <a:solidFill>
                  <a:schemeClr val="accent2"/>
                </a:solidFill>
                <a:latin typeface="Tw Cen MT" pitchFamily="34" charset="0"/>
              </a:rPr>
              <a:t>Sum : </a:t>
            </a:r>
            <a:r>
              <a:rPr lang="en-US" sz="1300">
                <a:solidFill>
                  <a:schemeClr val="accent2"/>
                </a:solidFill>
                <a:latin typeface="Tw Cen MT" pitchFamily="34" charset="0"/>
              </a:rPr>
              <a:t>Sums all of the values of the selected </a:t>
            </a:r>
            <a:r>
              <a:rPr lang="en-US" sz="1300" i="1" u="sng">
                <a:solidFill>
                  <a:schemeClr val="accent2"/>
                </a:solidFill>
                <a:latin typeface="Tw Cen MT" pitchFamily="34" charset="0"/>
              </a:rPr>
              <a:t>numeric</a:t>
            </a:r>
            <a:r>
              <a:rPr lang="en-US" sz="1300">
                <a:solidFill>
                  <a:schemeClr val="accent2"/>
                </a:solidFill>
                <a:latin typeface="Tw Cen MT" pitchFamily="34" charset="0"/>
              </a:rPr>
              <a:t> columns in the report.</a:t>
            </a:r>
          </a:p>
          <a:p>
            <a:pPr eaLnBrk="1" hangingPunct="1">
              <a:spcBef>
                <a:spcPts val="700"/>
              </a:spcBef>
              <a:spcAft>
                <a:spcPct val="20000"/>
              </a:spcAft>
              <a:buClr>
                <a:schemeClr val="accent2"/>
              </a:buClr>
              <a:buSzPct val="60000"/>
              <a:buFont typeface="Wingdings" pitchFamily="2" charset="2"/>
              <a:buChar char="q"/>
            </a:pPr>
            <a:r>
              <a:rPr lang="en-US" sz="1300" b="1">
                <a:solidFill>
                  <a:schemeClr val="accent2"/>
                </a:solidFill>
                <a:latin typeface="Tw Cen MT" pitchFamily="34" charset="0"/>
              </a:rPr>
              <a:t>BY : </a:t>
            </a:r>
            <a:r>
              <a:rPr lang="en-US" sz="1300">
                <a:solidFill>
                  <a:schemeClr val="accent2"/>
                </a:solidFill>
                <a:latin typeface="Tw Cen MT" pitchFamily="34" charset="0"/>
              </a:rPr>
              <a:t>Sorts and groups the records in a report by the values in the selected field. The data is sorted </a:t>
            </a:r>
            <a:r>
              <a:rPr lang="en-US" sz="1300" i="1" u="sng">
                <a:solidFill>
                  <a:schemeClr val="accent2"/>
                </a:solidFill>
                <a:latin typeface="Tw Cen MT" pitchFamily="34" charset="0"/>
              </a:rPr>
              <a:t>vertically</a:t>
            </a:r>
            <a:r>
              <a:rPr lang="en-US" sz="1300">
                <a:solidFill>
                  <a:schemeClr val="accent2"/>
                </a:solidFill>
                <a:latin typeface="Tw Cen MT" pitchFamily="34" charset="0"/>
              </a:rPr>
              <a:t>.</a:t>
            </a:r>
            <a:endParaRPr lang="en-US" sz="1300" b="1">
              <a:solidFill>
                <a:schemeClr val="accent2"/>
              </a:solidFill>
              <a:latin typeface="Tw Cen MT" pitchFamily="34" charset="0"/>
            </a:endParaRPr>
          </a:p>
          <a:p>
            <a:pPr eaLnBrk="1" hangingPunct="1">
              <a:spcBef>
                <a:spcPts val="700"/>
              </a:spcBef>
              <a:spcAft>
                <a:spcPct val="20000"/>
              </a:spcAft>
              <a:buClr>
                <a:schemeClr val="accent2"/>
              </a:buClr>
              <a:buSzPct val="60000"/>
              <a:buFont typeface="Wingdings" pitchFamily="2" charset="2"/>
              <a:buChar char="q"/>
            </a:pPr>
            <a:r>
              <a:rPr lang="en-US" sz="1300" b="1">
                <a:solidFill>
                  <a:schemeClr val="accent2"/>
                </a:solidFill>
                <a:latin typeface="Tw Cen MT" pitchFamily="34" charset="0"/>
              </a:rPr>
              <a:t>ACROSS : </a:t>
            </a:r>
            <a:r>
              <a:rPr lang="en-US" sz="1300">
                <a:solidFill>
                  <a:schemeClr val="accent2"/>
                </a:solidFill>
                <a:latin typeface="Tw Cen MT" pitchFamily="34" charset="0"/>
              </a:rPr>
              <a:t>Sorts and groups the records in a report by the values in the selected field. The data is sorted </a:t>
            </a:r>
            <a:r>
              <a:rPr lang="en-US" sz="1300" i="1" u="sng">
                <a:solidFill>
                  <a:schemeClr val="accent2"/>
                </a:solidFill>
                <a:latin typeface="Tw Cen MT" pitchFamily="34" charset="0"/>
              </a:rPr>
              <a:t>horizontally</a:t>
            </a:r>
            <a:r>
              <a:rPr lang="en-US" sz="1300">
                <a:solidFill>
                  <a:schemeClr val="accent2"/>
                </a:solidFill>
                <a:latin typeface="Tw Cen MT" pitchFamily="34" charset="0"/>
              </a:rPr>
              <a:t>.</a:t>
            </a:r>
          </a:p>
          <a:p>
            <a:pPr eaLnBrk="1" hangingPunct="1">
              <a:spcBef>
                <a:spcPts val="700"/>
              </a:spcBef>
              <a:spcAft>
                <a:spcPct val="20000"/>
              </a:spcAft>
              <a:buClr>
                <a:schemeClr val="accent2"/>
              </a:buClr>
              <a:buSzPct val="60000"/>
              <a:buFont typeface="Wingdings" pitchFamily="2" charset="2"/>
              <a:buChar char="q"/>
            </a:pPr>
            <a:r>
              <a:rPr lang="en-US" sz="1300" b="1">
                <a:solidFill>
                  <a:schemeClr val="accent2"/>
                </a:solidFill>
                <a:latin typeface="Tw Cen MT" pitchFamily="34" charset="0"/>
              </a:rPr>
              <a:t>FOR : </a:t>
            </a:r>
            <a:r>
              <a:rPr lang="en-US" sz="1300">
                <a:solidFill>
                  <a:schemeClr val="accent2"/>
                </a:solidFill>
                <a:latin typeface="Tw Cen MT" pitchFamily="34" charset="0"/>
              </a:rPr>
              <a:t>Enables the structure of the Financial Reports row by row in the FML Painter, based on the selected FOR field.</a:t>
            </a:r>
          </a:p>
          <a:p>
            <a:pPr eaLnBrk="1" hangingPunct="1">
              <a:spcBef>
                <a:spcPts val="700"/>
              </a:spcBef>
              <a:spcAft>
                <a:spcPct val="20000"/>
              </a:spcAft>
              <a:buClr>
                <a:schemeClr val="accent2"/>
              </a:buClr>
              <a:buSzPct val="60000"/>
              <a:buFont typeface="Wingdings" pitchFamily="2" charset="2"/>
              <a:buChar char="q"/>
            </a:pPr>
            <a:r>
              <a:rPr lang="en-US" sz="1300" b="1">
                <a:solidFill>
                  <a:schemeClr val="accent2"/>
                </a:solidFill>
                <a:latin typeface="Tw Cen MT" pitchFamily="34" charset="0"/>
              </a:rPr>
              <a:t>Where/If :</a:t>
            </a:r>
            <a:r>
              <a:rPr lang="en-US" sz="1300">
                <a:solidFill>
                  <a:schemeClr val="accent2"/>
                </a:solidFill>
                <a:latin typeface="Tw Cen MT" pitchFamily="34" charset="0"/>
              </a:rPr>
              <a:t> Enables to select records based on WHERE, IF and WHERE TOTAL criteria. Also the retrieval record limits can be specified. </a:t>
            </a:r>
          </a:p>
          <a:p>
            <a:pPr eaLnBrk="1" hangingPunct="1">
              <a:spcBef>
                <a:spcPts val="700"/>
              </a:spcBef>
              <a:spcAft>
                <a:spcPct val="20000"/>
              </a:spcAft>
              <a:buClr>
                <a:schemeClr val="accent2"/>
              </a:buClr>
              <a:buSzPct val="60000"/>
              <a:buFont typeface="Wingdings" pitchFamily="2" charset="2"/>
              <a:buChar char="q"/>
            </a:pPr>
            <a:r>
              <a:rPr lang="en-US" sz="1300" b="1">
                <a:solidFill>
                  <a:schemeClr val="accent2"/>
                </a:solidFill>
                <a:latin typeface="Tw Cen MT" pitchFamily="34" charset="0"/>
              </a:rPr>
              <a:t>SubHeading : </a:t>
            </a:r>
            <a:r>
              <a:rPr lang="en-US" sz="1300">
                <a:solidFill>
                  <a:schemeClr val="accent2"/>
                </a:solidFill>
                <a:latin typeface="Tw Cen MT" pitchFamily="34" charset="0"/>
              </a:rPr>
              <a:t>Enables adding a sub-heading in the report. The sub-heading is displayed each time the selected sort (BY) field changes. </a:t>
            </a:r>
          </a:p>
          <a:p>
            <a:pPr eaLnBrk="1" hangingPunct="1">
              <a:spcBef>
                <a:spcPts val="700"/>
              </a:spcBef>
              <a:spcAft>
                <a:spcPct val="20000"/>
              </a:spcAft>
              <a:buClr>
                <a:schemeClr val="accent2"/>
              </a:buClr>
              <a:buSzPct val="60000"/>
              <a:buFont typeface="Wingdings" pitchFamily="2" charset="2"/>
              <a:buChar char="q"/>
            </a:pPr>
            <a:r>
              <a:rPr lang="en-US" sz="1300" b="1">
                <a:solidFill>
                  <a:schemeClr val="accent2"/>
                </a:solidFill>
                <a:latin typeface="Tw Cen MT" pitchFamily="34" charset="0"/>
              </a:rPr>
              <a:t>SubTotal : </a:t>
            </a:r>
            <a:r>
              <a:rPr lang="en-US" sz="1300">
                <a:solidFill>
                  <a:schemeClr val="accent2"/>
                </a:solidFill>
                <a:latin typeface="Tw Cen MT" pitchFamily="34" charset="0"/>
              </a:rPr>
              <a:t> Displays a subtotal for numeric data wherever the value of the selected sort (BY) field changes.</a:t>
            </a:r>
            <a:endParaRPr lang="en-US" sz="1300" b="1">
              <a:solidFill>
                <a:schemeClr val="accent2"/>
              </a:solidFill>
              <a:latin typeface="Tw Cen MT" pitchFamily="34" charset="0"/>
            </a:endParaRPr>
          </a:p>
          <a:p>
            <a:pPr eaLnBrk="1" hangingPunct="1">
              <a:spcBef>
                <a:spcPts val="700"/>
              </a:spcBef>
              <a:spcAft>
                <a:spcPct val="20000"/>
              </a:spcAft>
              <a:buClr>
                <a:schemeClr val="accent2"/>
              </a:buClr>
              <a:buSzPct val="60000"/>
              <a:buFont typeface="Wingdings" pitchFamily="2" charset="2"/>
              <a:buChar char="q"/>
            </a:pPr>
            <a:r>
              <a:rPr lang="en-US" sz="1300" b="1">
                <a:solidFill>
                  <a:schemeClr val="accent2"/>
                </a:solidFill>
                <a:latin typeface="Tw Cen MT" pitchFamily="34" charset="0"/>
              </a:rPr>
              <a:t>SubFooting : </a:t>
            </a:r>
            <a:r>
              <a:rPr lang="en-US" sz="1300">
                <a:solidFill>
                  <a:schemeClr val="accent2"/>
                </a:solidFill>
                <a:latin typeface="Tw Cen MT" pitchFamily="34" charset="0"/>
              </a:rPr>
              <a:t>Enables entering a sub-footing in the report. The sub-footing is displayed each time the seleted sort (BY) field chages.</a:t>
            </a:r>
          </a:p>
          <a:p>
            <a:pPr eaLnBrk="1" hangingPunct="1">
              <a:spcBef>
                <a:spcPts val="700"/>
              </a:spcBef>
              <a:spcAft>
                <a:spcPct val="20000"/>
              </a:spcAft>
              <a:buClr>
                <a:schemeClr val="accent2"/>
              </a:buClr>
              <a:buSzPct val="60000"/>
              <a:buFont typeface="Wingdings" pitchFamily="2" charset="2"/>
              <a:buChar char="q"/>
            </a:pPr>
            <a:r>
              <a:rPr lang="en-US" sz="1300" b="1">
                <a:solidFill>
                  <a:schemeClr val="accent2"/>
                </a:solidFill>
                <a:latin typeface="Tw Cen MT" pitchFamily="34" charset="0"/>
              </a:rPr>
              <a:t>Forecast : </a:t>
            </a:r>
            <a:r>
              <a:rPr lang="en-US" sz="1300">
                <a:solidFill>
                  <a:schemeClr val="accent2"/>
                </a:solidFill>
                <a:latin typeface="Tw Cen MT" pitchFamily="34" charset="0"/>
              </a:rPr>
              <a:t> By using the Forecast feature, you can calculate trends in numeric data and predict values beyond the range of values stored in the data source.</a:t>
            </a:r>
            <a:endParaRPr lang="en-US" sz="1300" b="1">
              <a:solidFill>
                <a:schemeClr val="accent2"/>
              </a:solidFill>
              <a:latin typeface="Tw Cen MT" pitchFamily="34" charset="0"/>
            </a:endParaRPr>
          </a:p>
          <a:p>
            <a:pPr eaLnBrk="1" hangingPunct="1">
              <a:spcBef>
                <a:spcPts val="700"/>
              </a:spcBef>
              <a:spcAft>
                <a:spcPct val="20000"/>
              </a:spcAft>
              <a:buClr>
                <a:schemeClr val="accent2"/>
              </a:buClr>
              <a:buSzPct val="60000"/>
            </a:pPr>
            <a:endParaRPr lang="en-US" sz="1300">
              <a:solidFill>
                <a:schemeClr val="accent2"/>
              </a:solidFill>
              <a:latin typeface="Tw Cen MT" pitchFamily="34" charset="0"/>
            </a:endParaRPr>
          </a:p>
        </p:txBody>
      </p:sp>
    </p:spTree>
    <p:extLst>
      <p:ext uri="{BB962C8B-B14F-4D97-AF65-F5344CB8AC3E}">
        <p14:creationId xmlns:p14="http://schemas.microsoft.com/office/powerpoint/2010/main" val="150992826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34EF5A6E-57B6-4702-9FF9-7DBFB99552EC}" type="slidenum">
              <a:rPr lang="en-US">
                <a:solidFill>
                  <a:srgbClr val="FFFFFF"/>
                </a:solidFill>
              </a:rPr>
              <a:pPr eaLnBrk="1" hangingPunct="1"/>
              <a:t>28</a:t>
            </a:fld>
            <a:endParaRPr lang="en-US">
              <a:solidFill>
                <a:srgbClr val="FFFFFF"/>
              </a:solidFill>
            </a:endParaRPr>
          </a:p>
        </p:txBody>
      </p:sp>
      <p:sp>
        <p:nvSpPr>
          <p:cNvPr id="44035" name="Rectangle 3"/>
          <p:cNvSpPr>
            <a:spLocks noGrp="1" noChangeArrowheads="1"/>
          </p:cNvSpPr>
          <p:nvPr>
            <p:ph type="title"/>
          </p:nvPr>
        </p:nvSpPr>
        <p:spPr/>
        <p:txBody>
          <a:bodyPr/>
          <a:lstStyle/>
          <a:p>
            <a:pPr fontAlgn="auto">
              <a:spcAft>
                <a:spcPts val="0"/>
              </a:spcAft>
              <a:defRPr/>
            </a:pPr>
            <a:r>
              <a:rPr lang="en-US" sz="2400" b="1" smtClean="0">
                <a:latin typeface="Arial "/>
              </a:rPr>
              <a:t>Report Options</a:t>
            </a:r>
          </a:p>
        </p:txBody>
      </p:sp>
      <p:pic>
        <p:nvPicPr>
          <p:cNvPr id="43012"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752600"/>
            <a:ext cx="6705600" cy="485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33895025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5"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073275" y="3962400"/>
            <a:ext cx="4476750" cy="2770188"/>
          </a:xfrm>
          <a:noFill/>
        </p:spPr>
      </p:pic>
      <p:sp>
        <p:nvSpPr>
          <p:cNvPr id="4403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9534FB6-9F4C-4DEB-9A62-13F2A11DDF88}" type="slidenum">
              <a:rPr lang="en-US">
                <a:solidFill>
                  <a:srgbClr val="FFFFFF"/>
                </a:solidFill>
              </a:rPr>
              <a:pPr eaLnBrk="1" hangingPunct="1"/>
              <a:t>29</a:t>
            </a:fld>
            <a:endParaRPr lang="en-US">
              <a:solidFill>
                <a:srgbClr val="FFFFFF"/>
              </a:solidFill>
            </a:endParaRPr>
          </a:p>
        </p:txBody>
      </p:sp>
      <p:sp>
        <p:nvSpPr>
          <p:cNvPr id="45058" name="Title 1"/>
          <p:cNvSpPr>
            <a:spLocks noGrp="1"/>
          </p:cNvSpPr>
          <p:nvPr>
            <p:ph type="title"/>
          </p:nvPr>
        </p:nvSpPr>
        <p:spPr/>
        <p:txBody>
          <a:bodyPr/>
          <a:lstStyle/>
          <a:p>
            <a:pPr fontAlgn="auto">
              <a:spcAft>
                <a:spcPts val="0"/>
              </a:spcAft>
              <a:defRPr/>
            </a:pPr>
            <a:r>
              <a:rPr lang="en-US" sz="2400" smtClean="0">
                <a:latin typeface="Arial "/>
              </a:rPr>
              <a:t>Report Options - Where/IF</a:t>
            </a:r>
          </a:p>
        </p:txBody>
      </p:sp>
      <p:pic>
        <p:nvPicPr>
          <p:cNvPr id="4403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0425" y="1371600"/>
            <a:ext cx="4419600" cy="277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41652359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1" name="Content Placeholder 4" descr="enl_archchart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81000" y="1600200"/>
            <a:ext cx="8229600" cy="4495800"/>
          </a:xfrm>
          <a:noFill/>
        </p:spPr>
      </p:pic>
      <p:sp>
        <p:nvSpPr>
          <p:cNvPr id="1741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A9EC8623-8C1A-4CD2-98B4-66D10C76AAC7}" type="slidenum">
              <a:rPr lang="en-US">
                <a:solidFill>
                  <a:srgbClr val="FFFFFF"/>
                </a:solidFill>
              </a:rPr>
              <a:pPr eaLnBrk="1" hangingPunct="1"/>
              <a:t>3</a:t>
            </a:fld>
            <a:endParaRPr lang="en-US">
              <a:solidFill>
                <a:srgbClr val="FFFFFF"/>
              </a:solidFill>
            </a:endParaRPr>
          </a:p>
        </p:txBody>
      </p:sp>
      <p:sp>
        <p:nvSpPr>
          <p:cNvPr id="18434" name="Title 1"/>
          <p:cNvSpPr>
            <a:spLocks noGrp="1"/>
          </p:cNvSpPr>
          <p:nvPr>
            <p:ph type="title"/>
          </p:nvPr>
        </p:nvSpPr>
        <p:spPr/>
        <p:txBody>
          <a:bodyPr/>
          <a:lstStyle/>
          <a:p>
            <a:pPr fontAlgn="auto">
              <a:spcAft>
                <a:spcPts val="0"/>
              </a:spcAft>
              <a:defRPr/>
            </a:pPr>
            <a:r>
              <a:rPr lang="en-US" sz="2800" dirty="0" smtClean="0">
                <a:cs typeface="Arial" pitchFamily="34" charset="0"/>
              </a:rPr>
              <a:t>WebFOCUS Architecture</a:t>
            </a:r>
            <a:endParaRPr lang="en-US" sz="2800" b="1" dirty="0" smtClean="0">
              <a:cs typeface="Arial" pitchFamily="34" charset="0"/>
            </a:endParaRPr>
          </a:p>
        </p:txBody>
      </p:sp>
      <p:sp>
        <p:nvSpPr>
          <p:cNvPr id="7" name="Rectangle 7"/>
          <p:cNvSpPr>
            <a:spLocks noChangeArrowheads="1"/>
          </p:cNvSpPr>
          <p:nvPr/>
        </p:nvSpPr>
        <p:spPr bwMode="auto">
          <a:xfrm>
            <a:off x="228600" y="5791200"/>
            <a:ext cx="8686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p>
            <a:pPr marL="342900" indent="-342900">
              <a:lnSpc>
                <a:spcPct val="95000"/>
              </a:lnSpc>
              <a:spcBef>
                <a:spcPct val="20000"/>
              </a:spcBef>
              <a:spcAft>
                <a:spcPct val="100000"/>
              </a:spcAft>
              <a:buFontTx/>
              <a:buBlip>
                <a:blip r:embed="rId3"/>
              </a:buBlip>
              <a:defRPr/>
            </a:pPr>
            <a:r>
              <a:rPr lang="en-US" sz="1200" dirty="0">
                <a:solidFill>
                  <a:srgbClr val="002060"/>
                </a:solidFill>
                <a:latin typeface="Arial" charset="0"/>
              </a:rPr>
              <a:t>Reliability: </a:t>
            </a:r>
            <a:r>
              <a:rPr lang="en-US" sz="1200" dirty="0">
                <a:solidFill>
                  <a:schemeClr val="accent2">
                    <a:lumMod val="95000"/>
                    <a:lumOff val="5000"/>
                  </a:schemeClr>
                </a:solidFill>
                <a:latin typeface="Arial" charset="0"/>
              </a:rPr>
              <a:t>Allows WF applications with out concern for errors.</a:t>
            </a:r>
          </a:p>
          <a:p>
            <a:pPr marL="342900" indent="-342900">
              <a:lnSpc>
                <a:spcPct val="95000"/>
              </a:lnSpc>
              <a:spcBef>
                <a:spcPct val="20000"/>
              </a:spcBef>
              <a:spcAft>
                <a:spcPct val="100000"/>
              </a:spcAft>
              <a:buFontTx/>
              <a:buBlip>
                <a:blip r:embed="rId3"/>
              </a:buBlip>
              <a:defRPr/>
            </a:pPr>
            <a:r>
              <a:rPr lang="en-US" sz="1200" dirty="0">
                <a:solidFill>
                  <a:srgbClr val="002060"/>
                </a:solidFill>
                <a:latin typeface="Arial" charset="0"/>
              </a:rPr>
              <a:t>Scalability: </a:t>
            </a:r>
            <a:r>
              <a:rPr lang="en-US" sz="1200" dirty="0">
                <a:solidFill>
                  <a:schemeClr val="accent2">
                    <a:lumMod val="95000"/>
                    <a:lumOff val="5000"/>
                  </a:schemeClr>
                </a:solidFill>
                <a:latin typeface="Arial" charset="0"/>
              </a:rPr>
              <a:t>Provide flexibility for a growing enterprise. WF can accommodate a small number of users or hundreds of thousands of users</a:t>
            </a:r>
          </a:p>
        </p:txBody>
      </p:sp>
    </p:spTree>
    <p:extLst>
      <p:ext uri="{BB962C8B-B14F-4D97-AF65-F5344CB8AC3E}">
        <p14:creationId xmlns:p14="http://schemas.microsoft.com/office/powerpoint/2010/main" val="35408181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905000" y="1828800"/>
            <a:ext cx="4267200" cy="1931988"/>
          </a:xfrm>
          <a:noFill/>
        </p:spPr>
      </p:pic>
      <p:sp>
        <p:nvSpPr>
          <p:cNvPr id="4505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05EBB2E8-0F0D-49BA-AB0E-07A54F4AEFA7}" type="slidenum">
              <a:rPr lang="en-US">
                <a:solidFill>
                  <a:srgbClr val="FFFFFF"/>
                </a:solidFill>
              </a:rPr>
              <a:pPr eaLnBrk="1" hangingPunct="1"/>
              <a:t>30</a:t>
            </a:fld>
            <a:endParaRPr lang="en-US">
              <a:solidFill>
                <a:srgbClr val="FFFFFF"/>
              </a:solidFill>
            </a:endParaRPr>
          </a:p>
        </p:txBody>
      </p:sp>
      <p:pic>
        <p:nvPicPr>
          <p:cNvPr id="4506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4837113"/>
            <a:ext cx="4267200" cy="164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4"/>
          <p:cNvSpPr txBox="1">
            <a:spLocks noChangeArrowheads="1"/>
          </p:cNvSpPr>
          <p:nvPr/>
        </p:nvSpPr>
        <p:spPr bwMode="auto">
          <a:xfrm>
            <a:off x="0" y="185738"/>
            <a:ext cx="7620000" cy="34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nchor="ctr">
            <a:normAutofit fontScale="85000" lnSpcReduction="20000"/>
          </a:bodyPr>
          <a:lstStyle>
            <a:lvl1pPr algn="l" rtl="0" eaLnBrk="0" fontAlgn="base" hangingPunct="0">
              <a:spcBef>
                <a:spcPct val="0"/>
              </a:spcBef>
              <a:spcAft>
                <a:spcPct val="0"/>
              </a:spcAft>
              <a:defRPr sz="4400" kern="1200">
                <a:solidFill>
                  <a:schemeClr val="accent2"/>
                </a:solidFill>
                <a:latin typeface="+mj-lt"/>
                <a:ea typeface="+mj-ea"/>
                <a:cs typeface="+mj-cs"/>
              </a:defRPr>
            </a:lvl1pPr>
            <a:lvl2pPr algn="l" rtl="0" eaLnBrk="0" fontAlgn="base" hangingPunct="0">
              <a:spcBef>
                <a:spcPct val="0"/>
              </a:spcBef>
              <a:spcAft>
                <a:spcPct val="0"/>
              </a:spcAft>
              <a:defRPr sz="4400">
                <a:solidFill>
                  <a:schemeClr val="accent2"/>
                </a:solidFill>
                <a:latin typeface="Tw Cen MT" pitchFamily="34" charset="0"/>
              </a:defRPr>
            </a:lvl2pPr>
            <a:lvl3pPr algn="l" rtl="0" eaLnBrk="0" fontAlgn="base" hangingPunct="0">
              <a:spcBef>
                <a:spcPct val="0"/>
              </a:spcBef>
              <a:spcAft>
                <a:spcPct val="0"/>
              </a:spcAft>
              <a:defRPr sz="4400">
                <a:solidFill>
                  <a:schemeClr val="accent2"/>
                </a:solidFill>
                <a:latin typeface="Tw Cen MT" pitchFamily="34" charset="0"/>
              </a:defRPr>
            </a:lvl3pPr>
            <a:lvl4pPr algn="l" rtl="0" eaLnBrk="0" fontAlgn="base" hangingPunct="0">
              <a:spcBef>
                <a:spcPct val="0"/>
              </a:spcBef>
              <a:spcAft>
                <a:spcPct val="0"/>
              </a:spcAft>
              <a:defRPr sz="4400">
                <a:solidFill>
                  <a:schemeClr val="accent2"/>
                </a:solidFill>
                <a:latin typeface="Tw Cen MT" pitchFamily="34" charset="0"/>
              </a:defRPr>
            </a:lvl4pPr>
            <a:lvl5pPr algn="l" rtl="0" eaLnBrk="0" fontAlgn="base" hangingPunct="0">
              <a:spcBef>
                <a:spcPct val="0"/>
              </a:spcBef>
              <a:spcAft>
                <a:spcPct val="0"/>
              </a:spcAft>
              <a:defRPr sz="4400">
                <a:solidFill>
                  <a:schemeClr val="accent2"/>
                </a:solidFill>
                <a:latin typeface="Tw Cen MT" pitchFamily="34" charset="0"/>
              </a:defRPr>
            </a:lvl5pPr>
            <a:lvl6pPr marL="457084" algn="l" rtl="0" fontAlgn="base">
              <a:spcBef>
                <a:spcPct val="0"/>
              </a:spcBef>
              <a:spcAft>
                <a:spcPct val="0"/>
              </a:spcAft>
              <a:defRPr sz="4400">
                <a:solidFill>
                  <a:schemeClr val="tx2"/>
                </a:solidFill>
                <a:latin typeface="Tw Cen MT" pitchFamily="34" charset="0"/>
              </a:defRPr>
            </a:lvl6pPr>
            <a:lvl7pPr marL="914168" algn="l" rtl="0" fontAlgn="base">
              <a:spcBef>
                <a:spcPct val="0"/>
              </a:spcBef>
              <a:spcAft>
                <a:spcPct val="0"/>
              </a:spcAft>
              <a:defRPr sz="4400">
                <a:solidFill>
                  <a:schemeClr val="tx2"/>
                </a:solidFill>
                <a:latin typeface="Tw Cen MT" pitchFamily="34" charset="0"/>
              </a:defRPr>
            </a:lvl7pPr>
            <a:lvl8pPr marL="1371252" algn="l" rtl="0" fontAlgn="base">
              <a:spcBef>
                <a:spcPct val="0"/>
              </a:spcBef>
              <a:spcAft>
                <a:spcPct val="0"/>
              </a:spcAft>
              <a:defRPr sz="4400">
                <a:solidFill>
                  <a:schemeClr val="tx2"/>
                </a:solidFill>
                <a:latin typeface="Tw Cen MT" pitchFamily="34" charset="0"/>
              </a:defRPr>
            </a:lvl8pPr>
            <a:lvl9pPr marL="1828336" algn="l" rtl="0" fontAlgn="base">
              <a:spcBef>
                <a:spcPct val="0"/>
              </a:spcBef>
              <a:spcAft>
                <a:spcPct val="0"/>
              </a:spcAft>
              <a:defRPr sz="4400">
                <a:solidFill>
                  <a:schemeClr val="tx2"/>
                </a:solidFill>
                <a:latin typeface="Tw Cen MT" pitchFamily="34" charset="0"/>
              </a:defRPr>
            </a:lvl9pPr>
          </a:lstStyle>
          <a:p>
            <a:pPr eaLnBrk="1" hangingPunct="1">
              <a:defRPr/>
            </a:pPr>
            <a:r>
              <a:rPr lang="en-US" sz="2400" smtClean="0"/>
              <a:t>Report Options - Where Total</a:t>
            </a:r>
            <a:endParaRPr lang="en-US" sz="2400" dirty="0" smtClean="0"/>
          </a:p>
        </p:txBody>
      </p:sp>
    </p:spTree>
    <p:extLst>
      <p:ext uri="{BB962C8B-B14F-4D97-AF65-F5344CB8AC3E}">
        <p14:creationId xmlns:p14="http://schemas.microsoft.com/office/powerpoint/2010/main" val="36152638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6EE5AC2B-F3A3-4D19-8AA5-BD138FF71342}" type="slidenum">
              <a:rPr lang="en-US">
                <a:solidFill>
                  <a:srgbClr val="FFFFFF"/>
                </a:solidFill>
              </a:rPr>
              <a:pPr eaLnBrk="1" hangingPunct="1"/>
              <a:t>31</a:t>
            </a:fld>
            <a:endParaRPr lang="en-US">
              <a:solidFill>
                <a:srgbClr val="FFFFFF"/>
              </a:solidFill>
            </a:endParaRPr>
          </a:p>
        </p:txBody>
      </p:sp>
      <p:sp>
        <p:nvSpPr>
          <p:cNvPr id="47109" name="Rectangle 5"/>
          <p:cNvSpPr>
            <a:spLocks noGrp="1" noChangeArrowheads="1"/>
          </p:cNvSpPr>
          <p:nvPr>
            <p:ph type="title"/>
          </p:nvPr>
        </p:nvSpPr>
        <p:spPr>
          <a:xfrm>
            <a:off x="152400" y="381000"/>
            <a:ext cx="7696200" cy="533400"/>
          </a:xfrm>
        </p:spPr>
        <p:txBody>
          <a:bodyPr/>
          <a:lstStyle/>
          <a:p>
            <a:pPr fontAlgn="auto">
              <a:spcAft>
                <a:spcPts val="0"/>
              </a:spcAft>
              <a:defRPr/>
            </a:pPr>
            <a:r>
              <a:rPr lang="en-US" sz="2400" smtClean="0">
                <a:cs typeface="Arial" pitchFamily="34" charset="0"/>
              </a:rPr>
              <a:t>Operators</a:t>
            </a:r>
          </a:p>
        </p:txBody>
      </p:sp>
      <p:sp>
        <p:nvSpPr>
          <p:cNvPr id="46084" name="Text Box 3"/>
          <p:cNvSpPr txBox="1">
            <a:spLocks noChangeArrowheads="1"/>
          </p:cNvSpPr>
          <p:nvPr/>
        </p:nvSpPr>
        <p:spPr bwMode="auto">
          <a:xfrm>
            <a:off x="1143000" y="1676400"/>
            <a:ext cx="6248400" cy="159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0488" tIns="44450" rIns="90488" bIns="44450">
            <a:spAutoFit/>
          </a:bodyPr>
          <a:lstStyle>
            <a:lvl1pPr marL="342900" indent="-3429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buFontTx/>
              <a:buAutoNum type="arabicPeriod"/>
            </a:pPr>
            <a:r>
              <a:rPr lang="en-US" sz="1400">
                <a:solidFill>
                  <a:schemeClr val="accent2"/>
                </a:solidFill>
              </a:rPr>
              <a:t>Arithmetic Operators   ( +, _, *, /, **)  </a:t>
            </a:r>
          </a:p>
          <a:p>
            <a:pPr>
              <a:buFontTx/>
              <a:buAutoNum type="arabicPeriod"/>
            </a:pPr>
            <a:endParaRPr lang="en-US" sz="1400">
              <a:solidFill>
                <a:schemeClr val="accent2"/>
              </a:solidFill>
            </a:endParaRPr>
          </a:p>
          <a:p>
            <a:pPr>
              <a:buFontTx/>
              <a:buAutoNum type="arabicPeriod"/>
            </a:pPr>
            <a:r>
              <a:rPr lang="en-US" sz="1400">
                <a:solidFill>
                  <a:schemeClr val="accent2"/>
                </a:solidFill>
              </a:rPr>
              <a:t>Logical Operators        (EQ, NE, GE, GT, LE etc…)</a:t>
            </a:r>
          </a:p>
          <a:p>
            <a:pPr>
              <a:buFontTx/>
              <a:buAutoNum type="arabicPeriod"/>
            </a:pPr>
            <a:endParaRPr lang="en-US" sz="1400">
              <a:solidFill>
                <a:schemeClr val="accent2"/>
              </a:solidFill>
            </a:endParaRPr>
          </a:p>
          <a:p>
            <a:pPr>
              <a:buFontTx/>
              <a:buAutoNum type="arabicPeriod"/>
            </a:pPr>
            <a:r>
              <a:rPr lang="en-US" sz="1400">
                <a:solidFill>
                  <a:schemeClr val="accent2"/>
                </a:solidFill>
              </a:rPr>
              <a:t>Boolean Expression    (TRUE, FALSE)</a:t>
            </a:r>
          </a:p>
          <a:p>
            <a:pPr>
              <a:buFontTx/>
              <a:buAutoNum type="arabicPeriod"/>
            </a:pPr>
            <a:endParaRPr lang="en-US" sz="1400">
              <a:solidFill>
                <a:schemeClr val="accent2"/>
              </a:solidFill>
            </a:endParaRPr>
          </a:p>
          <a:p>
            <a:pPr>
              <a:buFontTx/>
              <a:buAutoNum type="arabicPeriod"/>
            </a:pPr>
            <a:r>
              <a:rPr lang="en-US" sz="1400">
                <a:solidFill>
                  <a:schemeClr val="accent2"/>
                </a:solidFill>
              </a:rPr>
              <a:t>Prefix Operators           (MIN, MAX, CNT, CT, ST etc…)</a:t>
            </a:r>
          </a:p>
        </p:txBody>
      </p:sp>
      <p:sp>
        <p:nvSpPr>
          <p:cNvPr id="46085" name="Text Box 4"/>
          <p:cNvSpPr txBox="1">
            <a:spLocks noChangeArrowheads="1"/>
          </p:cNvSpPr>
          <p:nvPr/>
        </p:nvSpPr>
        <p:spPr bwMode="auto">
          <a:xfrm>
            <a:off x="1143000" y="4114800"/>
            <a:ext cx="6324600" cy="159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0488" tIns="44450" rIns="90488" bIns="44450">
            <a:spAutoFit/>
          </a:bodyPr>
          <a:lstStyle>
            <a:lvl1pPr marL="342900" indent="-3429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buFontTx/>
              <a:buAutoNum type="arabicPeriod"/>
            </a:pPr>
            <a:r>
              <a:rPr lang="en-US" sz="1400">
                <a:solidFill>
                  <a:schemeClr val="accent2"/>
                </a:solidFill>
              </a:rPr>
              <a:t>IF … Then … Else</a:t>
            </a:r>
          </a:p>
          <a:p>
            <a:pPr>
              <a:buFontTx/>
              <a:buAutoNum type="arabicPeriod"/>
            </a:pPr>
            <a:endParaRPr lang="en-US" sz="1400">
              <a:solidFill>
                <a:schemeClr val="accent2"/>
              </a:solidFill>
            </a:endParaRPr>
          </a:p>
          <a:p>
            <a:pPr>
              <a:buFontTx/>
              <a:buAutoNum type="arabicPeriod"/>
            </a:pPr>
            <a:r>
              <a:rPr lang="en-US" sz="1400">
                <a:solidFill>
                  <a:schemeClr val="accent2"/>
                </a:solidFill>
              </a:rPr>
              <a:t>IF … GOTO</a:t>
            </a:r>
          </a:p>
          <a:p>
            <a:pPr>
              <a:buFontTx/>
              <a:buAutoNum type="arabicPeriod"/>
            </a:pPr>
            <a:endParaRPr lang="en-US" sz="1400">
              <a:solidFill>
                <a:schemeClr val="accent2"/>
              </a:solidFill>
            </a:endParaRPr>
          </a:p>
          <a:p>
            <a:pPr>
              <a:buFontTx/>
              <a:buAutoNum type="arabicPeriod"/>
            </a:pPr>
            <a:r>
              <a:rPr lang="en-US" sz="1400">
                <a:solidFill>
                  <a:schemeClr val="accent2"/>
                </a:solidFill>
              </a:rPr>
              <a:t>DECODE</a:t>
            </a:r>
          </a:p>
          <a:p>
            <a:pPr>
              <a:buFontTx/>
              <a:buAutoNum type="arabicPeriod"/>
            </a:pPr>
            <a:endParaRPr lang="en-US" sz="1400">
              <a:solidFill>
                <a:schemeClr val="accent2"/>
              </a:solidFill>
            </a:endParaRPr>
          </a:p>
          <a:p>
            <a:pPr>
              <a:buFontTx/>
              <a:buAutoNum type="arabicPeriod"/>
            </a:pPr>
            <a:r>
              <a:rPr lang="en-US" sz="1400">
                <a:solidFill>
                  <a:schemeClr val="accent2"/>
                </a:solidFill>
              </a:rPr>
              <a:t>CASE … ENDCASE </a:t>
            </a:r>
          </a:p>
        </p:txBody>
      </p:sp>
    </p:spTree>
    <p:extLst>
      <p:ext uri="{BB962C8B-B14F-4D97-AF65-F5344CB8AC3E}">
        <p14:creationId xmlns:p14="http://schemas.microsoft.com/office/powerpoint/2010/main" val="378407229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486052BB-478E-453F-B511-1BE3AB36F4F3}" type="slidenum">
              <a:rPr lang="en-US">
                <a:solidFill>
                  <a:srgbClr val="FFFFFF"/>
                </a:solidFill>
              </a:rPr>
              <a:pPr eaLnBrk="1" hangingPunct="1"/>
              <a:t>32</a:t>
            </a:fld>
            <a:endParaRPr lang="en-US">
              <a:solidFill>
                <a:srgbClr val="FFFFFF"/>
              </a:solidFill>
            </a:endParaRPr>
          </a:p>
        </p:txBody>
      </p:sp>
      <p:sp>
        <p:nvSpPr>
          <p:cNvPr id="48131" name="Rectangle 2"/>
          <p:cNvSpPr>
            <a:spLocks noGrp="1" noChangeArrowheads="1"/>
          </p:cNvSpPr>
          <p:nvPr>
            <p:ph type="title"/>
          </p:nvPr>
        </p:nvSpPr>
        <p:spPr>
          <a:xfrm>
            <a:off x="0" y="373063"/>
            <a:ext cx="7696200" cy="533400"/>
          </a:xfrm>
        </p:spPr>
        <p:txBody>
          <a:bodyPr/>
          <a:lstStyle/>
          <a:p>
            <a:pPr fontAlgn="auto">
              <a:spcAft>
                <a:spcPts val="0"/>
              </a:spcAft>
              <a:defRPr/>
            </a:pPr>
            <a:r>
              <a:rPr lang="en-US" sz="2400" smtClean="0">
                <a:latin typeface="Arial "/>
              </a:rPr>
              <a:t>Field Formats</a:t>
            </a:r>
          </a:p>
        </p:txBody>
      </p:sp>
      <p:pic>
        <p:nvPicPr>
          <p:cNvPr id="4710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7600" y="1668463"/>
            <a:ext cx="6858000" cy="4503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359168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roup 87"/>
          <p:cNvGraphicFramePr>
            <a:graphicFrameLocks noGrp="1"/>
          </p:cNvGraphicFramePr>
          <p:nvPr>
            <p:ph idx="1"/>
          </p:nvPr>
        </p:nvGraphicFramePr>
        <p:xfrm>
          <a:off x="609600" y="1600200"/>
          <a:ext cx="7924800" cy="2503488"/>
        </p:xfrm>
        <a:graphic>
          <a:graphicData uri="http://schemas.openxmlformats.org/drawingml/2006/table">
            <a:tbl>
              <a:tblPr/>
              <a:tblGrid>
                <a:gridCol w="3276600"/>
                <a:gridCol w="990600"/>
                <a:gridCol w="1220788"/>
                <a:gridCol w="1143000"/>
                <a:gridCol w="1293812"/>
              </a:tblGrid>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accent2"/>
                          </a:solidFill>
                          <a:effectLst/>
                          <a:latin typeface="Arial" pitchFamily="34" charset="0"/>
                        </a:rPr>
                        <a:t>Field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pitchFamily="34" charset="0"/>
                        </a:rPr>
                        <a:t>Syntax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pitchFamily="34" charset="0"/>
                        </a:rPr>
                        <a:t>Limits (n)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pitchFamily="34" charset="0"/>
                        </a:rPr>
                        <a:t>.D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pitchFamily="34" charset="0"/>
                        </a:rPr>
                        <a:t>Example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83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accent2"/>
                          </a:solidFill>
                          <a:effectLst/>
                          <a:latin typeface="Arial" pitchFamily="34" charset="0"/>
                        </a:rPr>
                        <a:t>Integer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accent2"/>
                          </a:solidFill>
                          <a:effectLst/>
                          <a:latin typeface="Arial" pitchFamily="34" charset="0"/>
                        </a:rPr>
                        <a:t>In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accent2"/>
                          </a:solidFill>
                          <a:effectLst/>
                          <a:latin typeface="Arial" pitchFamily="34" charset="0"/>
                        </a:rPr>
                        <a:t>1-9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accent2"/>
                          </a:solidFill>
                          <a:effectLst/>
                          <a:latin typeface="Arial" pitchFamily="34" charset="0"/>
                        </a:rPr>
                        <a:t>NA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accent2"/>
                          </a:solidFill>
                          <a:effectLst/>
                          <a:latin typeface="Arial" pitchFamily="34" charset="0"/>
                        </a:rPr>
                        <a:t>I7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0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accent2"/>
                          </a:solidFill>
                          <a:effectLst/>
                          <a:latin typeface="Arial" pitchFamily="34" charset="0"/>
                        </a:rPr>
                        <a:t>Packed Decimal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accent2"/>
                          </a:solidFill>
                          <a:effectLst/>
                          <a:latin typeface="Arial" pitchFamily="34" charset="0"/>
                        </a:rPr>
                        <a:t>Pn.d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accent2"/>
                          </a:solidFill>
                          <a:effectLst/>
                          <a:latin typeface="Arial" pitchFamily="34" charset="0"/>
                        </a:rPr>
                        <a:t>1-32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accent2"/>
                          </a:solidFill>
                          <a:effectLst/>
                          <a:latin typeface="Arial" pitchFamily="34" charset="0"/>
                        </a:rPr>
                        <a:t>Up to n-1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accent2"/>
                          </a:solidFill>
                          <a:effectLst/>
                          <a:latin typeface="Arial" pitchFamily="34" charset="0"/>
                        </a:rPr>
                        <a:t>P4.3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91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accent2"/>
                          </a:solidFill>
                          <a:effectLst/>
                          <a:latin typeface="Arial" pitchFamily="34" charset="0"/>
                        </a:rPr>
                        <a:t>Floating Point (Single Precision)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accent2"/>
                          </a:solidFill>
                          <a:effectLst/>
                          <a:latin typeface="Arial" pitchFamily="34" charset="0"/>
                        </a:rPr>
                        <a:t>Fn.d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accent2"/>
                          </a:solidFill>
                          <a:effectLst/>
                          <a:latin typeface="Arial" pitchFamily="34" charset="0"/>
                        </a:rPr>
                        <a:t>1-9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accent2"/>
                          </a:solidFill>
                          <a:effectLst/>
                          <a:latin typeface="Arial" pitchFamily="34" charset="0"/>
                        </a:rPr>
                        <a:t>Up to n-1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accent2"/>
                          </a:solidFill>
                          <a:effectLst/>
                          <a:latin typeface="Arial" pitchFamily="34" charset="0"/>
                        </a:rPr>
                        <a:t>F8.2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81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accent2"/>
                          </a:solidFill>
                          <a:effectLst/>
                          <a:latin typeface="Arial" pitchFamily="34" charset="0"/>
                        </a:rPr>
                        <a:t>Floating Point (Double Precision)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err="1" smtClean="0">
                          <a:ln>
                            <a:noFill/>
                          </a:ln>
                          <a:solidFill>
                            <a:schemeClr val="accent2"/>
                          </a:solidFill>
                          <a:effectLst/>
                          <a:latin typeface="Arial" pitchFamily="34" charset="0"/>
                        </a:rPr>
                        <a:t>Dn.d</a:t>
                      </a:r>
                      <a:endParaRPr kumimoji="0" lang="en-US" sz="1400" b="0" i="0" u="none" strike="noStrike" cap="none" normalizeH="0" baseline="0" dirty="0" smtClean="0">
                        <a:ln>
                          <a:noFill/>
                        </a:ln>
                        <a:solidFill>
                          <a:schemeClr val="accent2"/>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accent2"/>
                          </a:solidFill>
                          <a:effectLst/>
                          <a:latin typeface="Arial" pitchFamily="34" charset="0"/>
                        </a:rPr>
                        <a:t>1-15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accent2"/>
                          </a:solidFill>
                          <a:effectLst/>
                          <a:latin typeface="Arial" pitchFamily="34" charset="0"/>
                        </a:rPr>
                        <a:t>Up to n-1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accent2"/>
                          </a:solidFill>
                          <a:effectLst/>
                          <a:latin typeface="Arial" pitchFamily="34" charset="0"/>
                        </a:rPr>
                        <a:t>D12.2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816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DF5D5578-4EA1-41B4-A1B4-6596D276F11A}" type="slidenum">
              <a:rPr lang="en-US">
                <a:solidFill>
                  <a:srgbClr val="FFFFFF"/>
                </a:solidFill>
              </a:rPr>
              <a:pPr eaLnBrk="1" hangingPunct="1"/>
              <a:t>33</a:t>
            </a:fld>
            <a:endParaRPr lang="en-US">
              <a:solidFill>
                <a:srgbClr val="FFFFFF"/>
              </a:solidFill>
            </a:endParaRPr>
          </a:p>
        </p:txBody>
      </p:sp>
      <p:sp>
        <p:nvSpPr>
          <p:cNvPr id="49155" name="Rectangle 2"/>
          <p:cNvSpPr>
            <a:spLocks noGrp="1" noChangeArrowheads="1"/>
          </p:cNvSpPr>
          <p:nvPr>
            <p:ph type="title"/>
          </p:nvPr>
        </p:nvSpPr>
        <p:spPr>
          <a:xfrm>
            <a:off x="0" y="533400"/>
            <a:ext cx="7696200" cy="533400"/>
          </a:xfrm>
        </p:spPr>
        <p:txBody>
          <a:bodyPr/>
          <a:lstStyle/>
          <a:p>
            <a:pPr fontAlgn="auto">
              <a:spcAft>
                <a:spcPts val="0"/>
              </a:spcAft>
              <a:defRPr/>
            </a:pPr>
            <a:r>
              <a:rPr lang="en-US" sz="2400" smtClean="0">
                <a:cs typeface="Arial" pitchFamily="34" charset="0"/>
              </a:rPr>
              <a:t>Numeric Field Formats</a:t>
            </a:r>
          </a:p>
        </p:txBody>
      </p:sp>
      <p:sp>
        <p:nvSpPr>
          <p:cNvPr id="48170" name="Rectangle 83"/>
          <p:cNvSpPr>
            <a:spLocks noChangeArrowheads="1"/>
          </p:cNvSpPr>
          <p:nvPr/>
        </p:nvSpPr>
        <p:spPr bwMode="auto">
          <a:xfrm>
            <a:off x="685800" y="4343400"/>
            <a:ext cx="78486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06400" lvl="1" indent="-292100">
              <a:spcBef>
                <a:spcPct val="20000"/>
              </a:spcBef>
              <a:buFontTx/>
              <a:buBlip>
                <a:blip r:embed="rId2"/>
              </a:buBlip>
            </a:pPr>
            <a:r>
              <a:rPr lang="en-US" sz="1400">
                <a:solidFill>
                  <a:schemeClr val="accent2"/>
                </a:solidFill>
              </a:rPr>
              <a:t>Integers (I) are always whole Numbers.</a:t>
            </a:r>
          </a:p>
          <a:p>
            <a:pPr marL="406400" lvl="1" indent="-292100">
              <a:spcBef>
                <a:spcPct val="20000"/>
              </a:spcBef>
              <a:buFontTx/>
              <a:buBlip>
                <a:blip r:embed="rId2"/>
              </a:buBlip>
            </a:pPr>
            <a:r>
              <a:rPr lang="en-US" sz="1400">
                <a:solidFill>
                  <a:schemeClr val="accent2"/>
                </a:solidFill>
              </a:rPr>
              <a:t>Packed (P) fields store the numbers exactly as displayed.</a:t>
            </a:r>
          </a:p>
          <a:p>
            <a:pPr marL="406400" lvl="1" indent="-292100">
              <a:spcBef>
                <a:spcPct val="20000"/>
              </a:spcBef>
              <a:buFontTx/>
              <a:buBlip>
                <a:blip r:embed="rId2"/>
              </a:buBlip>
            </a:pPr>
            <a:r>
              <a:rPr lang="en-US" sz="1400">
                <a:solidFill>
                  <a:schemeClr val="accent2"/>
                </a:solidFill>
              </a:rPr>
              <a:t>Formats for decimal numbers (F and D) contain two sets of numbers separated by a decimal point</a:t>
            </a:r>
          </a:p>
          <a:p>
            <a:pPr marL="520700" lvl="2" indent="279400">
              <a:spcBef>
                <a:spcPct val="20000"/>
              </a:spcBef>
              <a:buFontTx/>
              <a:buChar char="•"/>
            </a:pPr>
            <a:r>
              <a:rPr lang="en-US" sz="1400">
                <a:solidFill>
                  <a:schemeClr val="accent2"/>
                </a:solidFill>
              </a:rPr>
              <a:t>The two numbers indicate the ‘maximum length of the field’ and ‘the number of digits  following the decimal point’. </a:t>
            </a:r>
          </a:p>
          <a:p>
            <a:pPr marL="1206500" lvl="3" indent="-228600">
              <a:spcBef>
                <a:spcPct val="20000"/>
              </a:spcBef>
              <a:buFontTx/>
              <a:buChar char="–"/>
            </a:pPr>
            <a:r>
              <a:rPr lang="en-US" sz="1200">
                <a:solidFill>
                  <a:schemeClr val="accent2"/>
                </a:solidFill>
              </a:rPr>
              <a:t>For example, D12.2 indicates that the full field length is 12. </a:t>
            </a:r>
          </a:p>
          <a:p>
            <a:pPr marL="1206500" lvl="3" indent="-228600">
              <a:spcBef>
                <a:spcPct val="20000"/>
              </a:spcBef>
              <a:buFontTx/>
              <a:buChar char="–"/>
            </a:pPr>
            <a:r>
              <a:rPr lang="en-US" sz="1200">
                <a:solidFill>
                  <a:schemeClr val="accent2"/>
                </a:solidFill>
              </a:rPr>
              <a:t>Of these 12 positions, </a:t>
            </a:r>
          </a:p>
          <a:p>
            <a:pPr marL="1600200" lvl="4" indent="-228600">
              <a:spcBef>
                <a:spcPct val="20000"/>
              </a:spcBef>
              <a:buFontTx/>
              <a:buChar char="»"/>
            </a:pPr>
            <a:r>
              <a:rPr lang="en-US" sz="1000">
                <a:solidFill>
                  <a:schemeClr val="accent2"/>
                </a:solidFill>
              </a:rPr>
              <a:t>Two are reserved for decimal values</a:t>
            </a:r>
          </a:p>
          <a:p>
            <a:pPr marL="1600200" lvl="4" indent="-228600">
              <a:spcBef>
                <a:spcPct val="20000"/>
              </a:spcBef>
              <a:buFontTx/>
              <a:buChar char="»"/>
            </a:pPr>
            <a:r>
              <a:rPr lang="en-US" sz="1000">
                <a:solidFill>
                  <a:schemeClr val="accent2"/>
                </a:solidFill>
              </a:rPr>
              <a:t>One position is reserved for decimal point.</a:t>
            </a:r>
          </a:p>
        </p:txBody>
      </p:sp>
    </p:spTree>
    <p:extLst>
      <p:ext uri="{BB962C8B-B14F-4D97-AF65-F5344CB8AC3E}">
        <p14:creationId xmlns:p14="http://schemas.microsoft.com/office/powerpoint/2010/main" val="204756041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AF21C974-346B-4875-9D29-B1990A1790A2}" type="slidenum">
              <a:rPr lang="en-US">
                <a:solidFill>
                  <a:srgbClr val="FFFFFF"/>
                </a:solidFill>
              </a:rPr>
              <a:pPr eaLnBrk="1" hangingPunct="1"/>
              <a:t>34</a:t>
            </a:fld>
            <a:endParaRPr lang="en-US">
              <a:solidFill>
                <a:srgbClr val="FFFFFF"/>
              </a:solidFill>
            </a:endParaRPr>
          </a:p>
        </p:txBody>
      </p:sp>
      <p:sp>
        <p:nvSpPr>
          <p:cNvPr id="50179" name="Rectangle 2"/>
          <p:cNvSpPr>
            <a:spLocks noGrp="1" noChangeArrowheads="1"/>
          </p:cNvSpPr>
          <p:nvPr>
            <p:ph type="title"/>
          </p:nvPr>
        </p:nvSpPr>
        <p:spPr>
          <a:xfrm>
            <a:off x="0" y="457200"/>
            <a:ext cx="7696200" cy="533400"/>
          </a:xfrm>
        </p:spPr>
        <p:txBody>
          <a:bodyPr/>
          <a:lstStyle/>
          <a:p>
            <a:pPr fontAlgn="auto">
              <a:spcAft>
                <a:spcPts val="0"/>
              </a:spcAft>
              <a:defRPr/>
            </a:pPr>
            <a:r>
              <a:rPr lang="en-US" sz="2400" smtClean="0">
                <a:latin typeface="Arial "/>
              </a:rPr>
              <a:t>Date</a:t>
            </a:r>
            <a:r>
              <a:rPr lang="en-US" sz="2400" smtClean="0"/>
              <a:t> </a:t>
            </a:r>
            <a:r>
              <a:rPr lang="en-US" sz="2400" smtClean="0">
                <a:latin typeface="Arial "/>
              </a:rPr>
              <a:t>Formats</a:t>
            </a:r>
          </a:p>
        </p:txBody>
      </p:sp>
      <p:sp>
        <p:nvSpPr>
          <p:cNvPr id="6" name="Rectangle 3"/>
          <p:cNvSpPr txBox="1">
            <a:spLocks noChangeArrowheads="1"/>
          </p:cNvSpPr>
          <p:nvPr/>
        </p:nvSpPr>
        <p:spPr bwMode="auto">
          <a:xfrm>
            <a:off x="609600" y="1905000"/>
            <a:ext cx="80010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normAutofit fontScale="85000" lnSpcReduction="10000"/>
          </a:bodyPr>
          <a:lstStyle>
            <a:lvl1pPr marL="317500" indent="-317500" algn="l" rtl="0" eaLnBrk="0" fontAlgn="base" hangingPunct="0">
              <a:spcBef>
                <a:spcPts val="700"/>
              </a:spcBef>
              <a:spcAft>
                <a:spcPct val="0"/>
              </a:spcAft>
              <a:buClr>
                <a:schemeClr val="accent2"/>
              </a:buClr>
              <a:buSzPct val="60000"/>
              <a:buFont typeface="Wingdings" pitchFamily="2" charset="2"/>
              <a:buChar char="q"/>
              <a:defRPr sz="2900" kern="1200">
                <a:solidFill>
                  <a:schemeClr val="accent2"/>
                </a:solidFill>
                <a:latin typeface="+mn-lt"/>
                <a:ea typeface="+mn-ea"/>
                <a:cs typeface="+mn-cs"/>
              </a:defRPr>
            </a:lvl1pPr>
            <a:lvl2pPr marL="638175" indent="-271463" algn="l" rtl="0" eaLnBrk="0" fontAlgn="base" hangingPunct="0">
              <a:spcBef>
                <a:spcPts val="550"/>
              </a:spcBef>
              <a:spcAft>
                <a:spcPct val="0"/>
              </a:spcAft>
              <a:buClr>
                <a:schemeClr val="accent1"/>
              </a:buClr>
              <a:buSzPct val="70000"/>
              <a:buFont typeface="Wingdings" pitchFamily="2" charset="2"/>
              <a:buChar char="q"/>
              <a:defRPr sz="2600" kern="1200">
                <a:solidFill>
                  <a:schemeClr val="accent2"/>
                </a:solidFill>
                <a:latin typeface="+mn-lt"/>
                <a:ea typeface="+mn-ea"/>
                <a:cs typeface="+mn-cs"/>
              </a:defRPr>
            </a:lvl2pPr>
            <a:lvl3pPr marL="912813" indent="-227013" algn="l" rtl="0" eaLnBrk="0" fontAlgn="base" hangingPunct="0">
              <a:spcBef>
                <a:spcPts val="500"/>
              </a:spcBef>
              <a:spcAft>
                <a:spcPct val="0"/>
              </a:spcAft>
              <a:buClr>
                <a:schemeClr val="accent2"/>
              </a:buClr>
              <a:buSzPct val="75000"/>
              <a:buFont typeface="Wingdings" pitchFamily="2" charset="2"/>
              <a:buChar char=""/>
              <a:defRPr sz="2300" kern="1200">
                <a:solidFill>
                  <a:schemeClr val="accent2"/>
                </a:solidFill>
                <a:latin typeface="+mn-lt"/>
                <a:ea typeface="+mn-ea"/>
                <a:cs typeface="+mn-cs"/>
              </a:defRPr>
            </a:lvl3pPr>
            <a:lvl4pPr marL="1370013" indent="-227013" algn="l" rtl="0" eaLnBrk="0" fontAlgn="base" hangingPunct="0">
              <a:spcBef>
                <a:spcPts val="400"/>
              </a:spcBef>
              <a:spcAft>
                <a:spcPct val="0"/>
              </a:spcAft>
              <a:buClr>
                <a:srgbClr val="7F7F7F"/>
              </a:buClr>
              <a:buSzPct val="75000"/>
              <a:buFont typeface="Wingdings" pitchFamily="2" charset="2"/>
              <a:buChar char=""/>
              <a:defRPr sz="2000" kern="1200">
                <a:solidFill>
                  <a:schemeClr val="accent2"/>
                </a:solidFill>
                <a:latin typeface="+mn-lt"/>
                <a:ea typeface="+mn-ea"/>
                <a:cs typeface="+mn-cs"/>
              </a:defRPr>
            </a:lvl4pPr>
            <a:lvl5pPr marL="1827213" indent="-227013" algn="l" rtl="0" eaLnBrk="0" fontAlgn="base" hangingPunct="0">
              <a:spcBef>
                <a:spcPts val="400"/>
              </a:spcBef>
              <a:spcAft>
                <a:spcPct val="0"/>
              </a:spcAft>
              <a:buClr>
                <a:srgbClr val="FFFFFF"/>
              </a:buClr>
              <a:buSzPct val="65000"/>
              <a:buFont typeface="Wingdings" pitchFamily="2" charset="2"/>
              <a:buChar char=""/>
              <a:defRPr sz="2000" kern="1200">
                <a:solidFill>
                  <a:schemeClr val="accent2"/>
                </a:solidFill>
                <a:latin typeface="+mn-lt"/>
                <a:ea typeface="+mn-ea"/>
                <a:cs typeface="+mn-cs"/>
              </a:defRPr>
            </a:lvl5pPr>
            <a:lvl6pPr marL="2102587" indent="-228542"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6837" indent="-228542"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088" indent="-228542"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5338" indent="-228542"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eaLnBrk="1" hangingPunct="1">
              <a:defRPr/>
            </a:pPr>
            <a:r>
              <a:rPr lang="en-US" dirty="0" smtClean="0"/>
              <a:t>All date are stored in </a:t>
            </a:r>
            <a:r>
              <a:rPr lang="en-US" dirty="0" err="1" smtClean="0"/>
              <a:t>WebFocus</a:t>
            </a:r>
            <a:r>
              <a:rPr lang="en-US" dirty="0" smtClean="0"/>
              <a:t> database as integer offset from the </a:t>
            </a:r>
            <a:r>
              <a:rPr lang="en-US" dirty="0" err="1" smtClean="0"/>
              <a:t>WebFocus</a:t>
            </a:r>
            <a:r>
              <a:rPr lang="en-US" dirty="0" smtClean="0"/>
              <a:t> Standard base date of 12/31/1900 (Jan 1, 1901 is day one).</a:t>
            </a:r>
          </a:p>
          <a:p>
            <a:pPr eaLnBrk="1" hangingPunct="1">
              <a:defRPr/>
            </a:pPr>
            <a:endParaRPr lang="en-US" dirty="0" smtClean="0"/>
          </a:p>
          <a:p>
            <a:pPr eaLnBrk="1" hangingPunct="1">
              <a:defRPr/>
            </a:pPr>
            <a:r>
              <a:rPr lang="en-US" dirty="0" smtClean="0"/>
              <a:t>A date can be represented as alphanumeric (A6YMD), Integer (I6MDY) or a packed-decimal (P6MDY) field with date display options.</a:t>
            </a:r>
          </a:p>
        </p:txBody>
      </p:sp>
    </p:spTree>
    <p:extLst>
      <p:ext uri="{BB962C8B-B14F-4D97-AF65-F5344CB8AC3E}">
        <p14:creationId xmlns:p14="http://schemas.microsoft.com/office/powerpoint/2010/main" val="425220625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Content Placeholder 2"/>
          <p:cNvSpPr>
            <a:spLocks noGrp="1"/>
          </p:cNvSpPr>
          <p:nvPr>
            <p:ph idx="1"/>
          </p:nvPr>
        </p:nvSpPr>
        <p:spPr>
          <a:xfrm>
            <a:off x="609600" y="1600200"/>
            <a:ext cx="8153400" cy="4495800"/>
          </a:xfrm>
        </p:spPr>
        <p:txBody>
          <a:bodyPr/>
          <a:lstStyle/>
          <a:p>
            <a:pPr marL="0" indent="0">
              <a:buFont typeface="Wingdings" pitchFamily="2" charset="2"/>
              <a:buNone/>
            </a:pPr>
            <a:r>
              <a:rPr lang="en-US" smtClean="0"/>
              <a:t>			</a:t>
            </a:r>
          </a:p>
          <a:p>
            <a:pPr marL="0" indent="0">
              <a:buFont typeface="Wingdings" pitchFamily="2" charset="2"/>
              <a:buNone/>
            </a:pPr>
            <a:endParaRPr lang="en-US" smtClean="0"/>
          </a:p>
          <a:p>
            <a:pPr marL="0" indent="0">
              <a:buFont typeface="Wingdings" pitchFamily="2" charset="2"/>
              <a:buNone/>
            </a:pPr>
            <a:endParaRPr lang="en-US" smtClean="0"/>
          </a:p>
          <a:p>
            <a:pPr marL="0" indent="0">
              <a:buFont typeface="Wingdings" pitchFamily="2" charset="2"/>
              <a:buNone/>
            </a:pPr>
            <a:r>
              <a:rPr lang="en-US" smtClean="0"/>
              <a:t>			Questions?</a:t>
            </a:r>
          </a:p>
        </p:txBody>
      </p:sp>
      <p:sp>
        <p:nvSpPr>
          <p:cNvPr id="5017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9E7038F8-AC3B-4992-9ECA-641F74AFC541}" type="slidenum">
              <a:rPr lang="en-US">
                <a:solidFill>
                  <a:srgbClr val="FFFFFF"/>
                </a:solidFill>
              </a:rPr>
              <a:pPr eaLnBrk="1" hangingPunct="1"/>
              <a:t>35</a:t>
            </a:fld>
            <a:endParaRPr lang="en-US">
              <a:solidFill>
                <a:srgbClr val="FFFFFF"/>
              </a:solidFill>
            </a:endParaRPr>
          </a:p>
        </p:txBody>
      </p:sp>
    </p:spTree>
    <p:extLst>
      <p:ext uri="{BB962C8B-B14F-4D97-AF65-F5344CB8AC3E}">
        <p14:creationId xmlns:p14="http://schemas.microsoft.com/office/powerpoint/2010/main" val="95672947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roup 67"/>
          <p:cNvGraphicFramePr>
            <a:graphicFrameLocks noGrp="1"/>
          </p:cNvGraphicFramePr>
          <p:nvPr>
            <p:ph idx="1"/>
          </p:nvPr>
        </p:nvGraphicFramePr>
        <p:xfrm>
          <a:off x="228600" y="1595438"/>
          <a:ext cx="8534400" cy="4729164"/>
        </p:xfrm>
        <a:graphic>
          <a:graphicData uri="http://schemas.openxmlformats.org/drawingml/2006/table">
            <a:tbl>
              <a:tblPr/>
              <a:tblGrid>
                <a:gridCol w="1787525"/>
                <a:gridCol w="5119688"/>
                <a:gridCol w="1627187"/>
              </a:tblGrid>
              <a:tr h="381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accent2"/>
                          </a:solidFill>
                          <a:effectLst/>
                          <a:latin typeface="Arial" pitchFamily="34" charset="0"/>
                        </a:rPr>
                        <a:t>System Variable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accent2"/>
                          </a:solidFill>
                          <a:effectLst/>
                          <a:latin typeface="Arial" pitchFamily="34" charset="0"/>
                        </a:rPr>
                        <a:t>Function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accent2"/>
                          </a:solidFill>
                          <a:effectLst/>
                          <a:latin typeface="Arial" pitchFamily="34" charset="0"/>
                        </a:rPr>
                        <a:t>Example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2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accent2"/>
                          </a:solidFill>
                          <a:effectLst/>
                          <a:latin typeface="Arial" pitchFamily="34" charset="0"/>
                        </a:rPr>
                        <a:t>&amp;DATE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accent2"/>
                          </a:solidFill>
                          <a:effectLst/>
                          <a:latin typeface="Arial" pitchFamily="34" charset="0"/>
                        </a:rPr>
                        <a:t>Produces the current date in MM/DD/YY format. Can be customized with FOCUS date format such as MtDYY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accent2"/>
                          </a:solidFill>
                          <a:effectLst/>
                          <a:latin typeface="Arial" pitchFamily="34" charset="0"/>
                        </a:rPr>
                        <a:t>09/13/07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2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accent2"/>
                          </a:solidFill>
                          <a:effectLst/>
                          <a:latin typeface="Arial" pitchFamily="34" charset="0"/>
                        </a:rPr>
                        <a:t>&amp;TOD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accent2"/>
                          </a:solidFill>
                          <a:effectLst/>
                          <a:latin typeface="Arial" pitchFamily="34" charset="0"/>
                        </a:rPr>
                        <a:t>Produces the time of the day entered in HHMMSS format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accent2"/>
                          </a:solidFill>
                          <a:effectLst/>
                          <a:latin typeface="Arial" pitchFamily="34" charset="0"/>
                        </a:rPr>
                        <a:t>11.09.10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3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accent2"/>
                          </a:solidFill>
                          <a:effectLst/>
                          <a:latin typeface="Arial" pitchFamily="34" charset="0"/>
                        </a:rPr>
                        <a:t>&amp;MDY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accent2"/>
                          </a:solidFill>
                          <a:effectLst/>
                          <a:latin typeface="Arial" pitchFamily="34" charset="0"/>
                        </a:rPr>
                        <a:t>Produces the current date in MMDDYY format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accent2"/>
                          </a:solidFill>
                          <a:effectLst/>
                          <a:latin typeface="Arial" pitchFamily="34" charset="0"/>
                        </a:rPr>
                        <a:t>091307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14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accent2"/>
                          </a:solidFill>
                          <a:effectLst/>
                          <a:latin typeface="Arial" pitchFamily="34" charset="0"/>
                        </a:rPr>
                        <a:t>&amp;DMY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accent2"/>
                          </a:solidFill>
                          <a:effectLst/>
                          <a:latin typeface="Arial" pitchFamily="34" charset="0"/>
                        </a:rPr>
                        <a:t>Produces the current date in DDMMYY format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accent2"/>
                          </a:solidFill>
                          <a:effectLst/>
                          <a:latin typeface="Arial" pitchFamily="34" charset="0"/>
                        </a:rPr>
                        <a:t>130907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3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accent2"/>
                          </a:solidFill>
                          <a:effectLst/>
                          <a:latin typeface="Arial" pitchFamily="34" charset="0"/>
                        </a:rPr>
                        <a:t>&amp;YMD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accent2"/>
                          </a:solidFill>
                          <a:effectLst/>
                          <a:latin typeface="Arial" pitchFamily="34" charset="0"/>
                        </a:rPr>
                        <a:t>Produces the current date in YYMMDD format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accent2"/>
                          </a:solidFill>
                          <a:effectLst/>
                          <a:latin typeface="Arial" pitchFamily="34" charset="0"/>
                        </a:rPr>
                        <a:t>070913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03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accent2"/>
                          </a:solidFill>
                          <a:effectLst/>
                          <a:latin typeface="Arial" pitchFamily="34" charset="0"/>
                        </a:rPr>
                        <a:t>&amp;YYMD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accent2"/>
                          </a:solidFill>
                          <a:effectLst/>
                          <a:latin typeface="Arial" pitchFamily="34" charset="0"/>
                        </a:rPr>
                        <a:t>Produces the current date in YYYYMMDD format</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accent2"/>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accent2"/>
                          </a:solidFill>
                          <a:effectLst/>
                          <a:latin typeface="Arial" pitchFamily="34" charset="0"/>
                        </a:rPr>
                        <a:t>20070913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2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accent2"/>
                          </a:solidFill>
                          <a:effectLst/>
                          <a:latin typeface="Arial" pitchFamily="34" charset="0"/>
                        </a:rPr>
                        <a:t>&amp;LINES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accent2"/>
                          </a:solidFill>
                          <a:effectLst/>
                          <a:latin typeface="Arial" pitchFamily="34" charset="0"/>
                        </a:rPr>
                        <a:t>Displays the number of lines printed in the last answer set.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accent2"/>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32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accent2"/>
                          </a:solidFill>
                          <a:effectLst/>
                          <a:latin typeface="Arial" pitchFamily="34" charset="0"/>
                        </a:rPr>
                        <a:t>&amp;RECORDS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accent2"/>
                          </a:solidFill>
                          <a:effectLst/>
                          <a:latin typeface="Arial" pitchFamily="34" charset="0"/>
                        </a:rPr>
                        <a:t>Displays the number of records retrieved in the last answer set.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accent2"/>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1245"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87ECCA9F-6324-4101-8553-58AFF7BF7BAD}" type="slidenum">
              <a:rPr lang="en-US">
                <a:solidFill>
                  <a:srgbClr val="FFFFFF"/>
                </a:solidFill>
              </a:rPr>
              <a:pPr eaLnBrk="1" hangingPunct="1"/>
              <a:t>36</a:t>
            </a:fld>
            <a:endParaRPr lang="en-US">
              <a:solidFill>
                <a:srgbClr val="FFFFFF"/>
              </a:solidFill>
            </a:endParaRPr>
          </a:p>
        </p:txBody>
      </p:sp>
      <p:sp>
        <p:nvSpPr>
          <p:cNvPr id="52227" name="Rectangle 2"/>
          <p:cNvSpPr>
            <a:spLocks noGrp="1" noChangeArrowheads="1"/>
          </p:cNvSpPr>
          <p:nvPr>
            <p:ph type="title"/>
          </p:nvPr>
        </p:nvSpPr>
        <p:spPr>
          <a:xfrm>
            <a:off x="0" y="452438"/>
            <a:ext cx="7696200" cy="533400"/>
          </a:xfrm>
        </p:spPr>
        <p:txBody>
          <a:bodyPr/>
          <a:lstStyle/>
          <a:p>
            <a:pPr fontAlgn="auto">
              <a:spcAft>
                <a:spcPts val="0"/>
              </a:spcAft>
              <a:defRPr/>
            </a:pPr>
            <a:r>
              <a:rPr lang="en-US" sz="2400" smtClean="0"/>
              <a:t>System Variables</a:t>
            </a:r>
          </a:p>
        </p:txBody>
      </p:sp>
    </p:spTree>
    <p:extLst>
      <p:ext uri="{BB962C8B-B14F-4D97-AF65-F5344CB8AC3E}">
        <p14:creationId xmlns:p14="http://schemas.microsoft.com/office/powerpoint/2010/main" val="3295349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5ED85997-5B26-4489-8FB2-4F6A733AB9D9}" type="slidenum">
              <a:rPr lang="en-US">
                <a:solidFill>
                  <a:srgbClr val="FFFFFF"/>
                </a:solidFill>
              </a:rPr>
              <a:pPr eaLnBrk="1" hangingPunct="1"/>
              <a:t>37</a:t>
            </a:fld>
            <a:endParaRPr lang="en-US">
              <a:solidFill>
                <a:srgbClr val="FFFFFF"/>
              </a:solidFill>
            </a:endParaRPr>
          </a:p>
        </p:txBody>
      </p:sp>
      <p:sp>
        <p:nvSpPr>
          <p:cNvPr id="53251" name="Rectangle 2"/>
          <p:cNvSpPr>
            <a:spLocks noGrp="1" noChangeArrowheads="1"/>
          </p:cNvSpPr>
          <p:nvPr>
            <p:ph type="title"/>
          </p:nvPr>
        </p:nvSpPr>
        <p:spPr>
          <a:xfrm>
            <a:off x="0" y="457200"/>
            <a:ext cx="7696200" cy="533400"/>
          </a:xfrm>
        </p:spPr>
        <p:txBody>
          <a:bodyPr/>
          <a:lstStyle/>
          <a:p>
            <a:pPr fontAlgn="auto">
              <a:spcAft>
                <a:spcPts val="0"/>
              </a:spcAft>
              <a:defRPr/>
            </a:pPr>
            <a:r>
              <a:rPr lang="en-US" sz="2400" smtClean="0">
                <a:cs typeface="Arial" pitchFamily="34" charset="0"/>
              </a:rPr>
              <a:t>Report Painter (options dialog boxes)</a:t>
            </a:r>
          </a:p>
        </p:txBody>
      </p:sp>
      <p:sp>
        <p:nvSpPr>
          <p:cNvPr id="52228" name="Rectangle 3"/>
          <p:cNvSpPr txBox="1">
            <a:spLocks noChangeArrowheads="1"/>
          </p:cNvSpPr>
          <p:nvPr/>
        </p:nvSpPr>
        <p:spPr bwMode="auto">
          <a:xfrm>
            <a:off x="1143000" y="1600200"/>
            <a:ext cx="55626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lstStyle>
            <a:lvl1pPr marL="317500" indent="-3175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20000"/>
              </a:lnSpc>
              <a:spcBef>
                <a:spcPts val="700"/>
              </a:spcBef>
              <a:buClr>
                <a:schemeClr val="accent2"/>
              </a:buClr>
              <a:buSzPct val="60000"/>
              <a:buFont typeface="Wingdings" pitchFamily="2" charset="2"/>
              <a:buChar char="q"/>
            </a:pPr>
            <a:r>
              <a:rPr lang="en-US" sz="1600">
                <a:solidFill>
                  <a:schemeClr val="accent2"/>
                </a:solidFill>
                <a:latin typeface="Tw Cen MT" pitchFamily="34" charset="0"/>
              </a:rPr>
              <a:t>Field Properties Style Tab</a:t>
            </a:r>
          </a:p>
          <a:p>
            <a:pPr eaLnBrk="1" hangingPunct="1">
              <a:lnSpc>
                <a:spcPct val="120000"/>
              </a:lnSpc>
              <a:spcBef>
                <a:spcPts val="700"/>
              </a:spcBef>
              <a:buClr>
                <a:schemeClr val="accent2"/>
              </a:buClr>
              <a:buSzPct val="60000"/>
              <a:buFont typeface="Wingdings" pitchFamily="2" charset="2"/>
              <a:buChar char="q"/>
            </a:pPr>
            <a:r>
              <a:rPr lang="en-US" sz="1600">
                <a:solidFill>
                  <a:schemeClr val="accent2"/>
                </a:solidFill>
                <a:latin typeface="Tw Cen MT" pitchFamily="34" charset="0"/>
              </a:rPr>
              <a:t>Field Properties Drill Down Tab</a:t>
            </a:r>
          </a:p>
          <a:p>
            <a:pPr eaLnBrk="1" hangingPunct="1">
              <a:lnSpc>
                <a:spcPct val="120000"/>
              </a:lnSpc>
              <a:spcBef>
                <a:spcPts val="700"/>
              </a:spcBef>
              <a:buClr>
                <a:schemeClr val="accent2"/>
              </a:buClr>
              <a:buSzPct val="60000"/>
              <a:buFont typeface="Wingdings" pitchFamily="2" charset="2"/>
              <a:buChar char="q"/>
            </a:pPr>
            <a:r>
              <a:rPr lang="en-US" sz="1600">
                <a:solidFill>
                  <a:schemeClr val="accent2"/>
                </a:solidFill>
                <a:latin typeface="Tw Cen MT" pitchFamily="34" charset="0"/>
              </a:rPr>
              <a:t>Report Options Output Tab</a:t>
            </a:r>
          </a:p>
          <a:p>
            <a:pPr eaLnBrk="1" hangingPunct="1">
              <a:lnSpc>
                <a:spcPct val="120000"/>
              </a:lnSpc>
              <a:spcBef>
                <a:spcPts val="700"/>
              </a:spcBef>
              <a:buClr>
                <a:schemeClr val="accent2"/>
              </a:buClr>
              <a:buSzPct val="60000"/>
              <a:buFont typeface="Wingdings" pitchFamily="2" charset="2"/>
              <a:buChar char="q"/>
            </a:pPr>
            <a:r>
              <a:rPr lang="en-US" sz="1600">
                <a:solidFill>
                  <a:schemeClr val="accent2"/>
                </a:solidFill>
                <a:latin typeface="Tw Cen MT" pitchFamily="34" charset="0"/>
              </a:rPr>
              <a:t>Report Options Format Tab</a:t>
            </a:r>
          </a:p>
          <a:p>
            <a:pPr eaLnBrk="1" hangingPunct="1">
              <a:lnSpc>
                <a:spcPct val="120000"/>
              </a:lnSpc>
              <a:spcBef>
                <a:spcPts val="700"/>
              </a:spcBef>
              <a:buClr>
                <a:schemeClr val="accent2"/>
              </a:buClr>
              <a:buSzPct val="60000"/>
              <a:buFont typeface="Wingdings" pitchFamily="2" charset="2"/>
              <a:buChar char="q"/>
            </a:pPr>
            <a:r>
              <a:rPr lang="en-US" sz="1600">
                <a:solidFill>
                  <a:schemeClr val="accent2"/>
                </a:solidFill>
                <a:latin typeface="Tw Cen MT" pitchFamily="34" charset="0"/>
              </a:rPr>
              <a:t>Report Options Style Tab</a:t>
            </a:r>
          </a:p>
          <a:p>
            <a:pPr eaLnBrk="1" hangingPunct="1">
              <a:lnSpc>
                <a:spcPct val="120000"/>
              </a:lnSpc>
              <a:spcBef>
                <a:spcPts val="700"/>
              </a:spcBef>
              <a:buClr>
                <a:schemeClr val="accent2"/>
              </a:buClr>
              <a:buSzPct val="60000"/>
              <a:buFont typeface="Wingdings" pitchFamily="2" charset="2"/>
              <a:buChar char="q"/>
            </a:pPr>
            <a:r>
              <a:rPr lang="en-US" sz="1600">
                <a:solidFill>
                  <a:schemeClr val="accent2"/>
                </a:solidFill>
                <a:latin typeface="Tw Cen MT" pitchFamily="34" charset="0"/>
              </a:rPr>
              <a:t>Report Options Drill Down Tab</a:t>
            </a:r>
          </a:p>
          <a:p>
            <a:pPr eaLnBrk="1" hangingPunct="1">
              <a:lnSpc>
                <a:spcPct val="120000"/>
              </a:lnSpc>
              <a:spcBef>
                <a:spcPts val="700"/>
              </a:spcBef>
              <a:buClr>
                <a:schemeClr val="accent2"/>
              </a:buClr>
              <a:buSzPct val="60000"/>
              <a:buFont typeface="Wingdings" pitchFamily="2" charset="2"/>
              <a:buChar char="q"/>
            </a:pPr>
            <a:r>
              <a:rPr lang="en-US" sz="1600">
                <a:solidFill>
                  <a:schemeClr val="accent2"/>
                </a:solidFill>
                <a:latin typeface="Tw Cen MT" pitchFamily="34" charset="0"/>
              </a:rPr>
              <a:t>Report Options Where/If Tab</a:t>
            </a:r>
          </a:p>
          <a:p>
            <a:pPr eaLnBrk="1" hangingPunct="1">
              <a:lnSpc>
                <a:spcPct val="120000"/>
              </a:lnSpc>
              <a:spcBef>
                <a:spcPts val="700"/>
              </a:spcBef>
              <a:buClr>
                <a:schemeClr val="accent2"/>
              </a:buClr>
              <a:buSzPct val="60000"/>
              <a:buFont typeface="Wingdings" pitchFamily="2" charset="2"/>
              <a:buChar char="q"/>
            </a:pPr>
            <a:r>
              <a:rPr lang="en-US" sz="1600">
                <a:solidFill>
                  <a:schemeClr val="accent2"/>
                </a:solidFill>
                <a:latin typeface="Tw Cen MT" pitchFamily="34" charset="0"/>
              </a:rPr>
              <a:t>Report Options Computes Tab</a:t>
            </a:r>
          </a:p>
          <a:p>
            <a:pPr eaLnBrk="1" hangingPunct="1">
              <a:lnSpc>
                <a:spcPct val="120000"/>
              </a:lnSpc>
              <a:spcBef>
                <a:spcPts val="700"/>
              </a:spcBef>
              <a:buClr>
                <a:schemeClr val="accent2"/>
              </a:buClr>
              <a:buSzPct val="60000"/>
              <a:buFont typeface="Wingdings" pitchFamily="2" charset="2"/>
              <a:buChar char="q"/>
            </a:pPr>
            <a:r>
              <a:rPr lang="en-US" sz="1600">
                <a:solidFill>
                  <a:schemeClr val="accent2"/>
                </a:solidFill>
                <a:latin typeface="Tw Cen MT" pitchFamily="34" charset="0"/>
              </a:rPr>
              <a:t>Report Options View Tab</a:t>
            </a:r>
          </a:p>
          <a:p>
            <a:pPr eaLnBrk="1" hangingPunct="1">
              <a:lnSpc>
                <a:spcPct val="120000"/>
              </a:lnSpc>
              <a:spcBef>
                <a:spcPts val="700"/>
              </a:spcBef>
              <a:buClr>
                <a:schemeClr val="accent2"/>
              </a:buClr>
              <a:buSzPct val="60000"/>
              <a:buFont typeface="Wingdings" pitchFamily="2" charset="2"/>
              <a:buChar char="q"/>
            </a:pPr>
            <a:r>
              <a:rPr lang="en-US" sz="1600">
                <a:solidFill>
                  <a:schemeClr val="accent2"/>
                </a:solidFill>
                <a:latin typeface="Tw Cen MT" pitchFamily="34" charset="0"/>
              </a:rPr>
              <a:t>Report Options Images Tab</a:t>
            </a:r>
          </a:p>
          <a:p>
            <a:pPr eaLnBrk="1" hangingPunct="1">
              <a:lnSpc>
                <a:spcPct val="120000"/>
              </a:lnSpc>
              <a:spcBef>
                <a:spcPts val="700"/>
              </a:spcBef>
              <a:buClr>
                <a:schemeClr val="accent2"/>
              </a:buClr>
              <a:buSzPct val="60000"/>
              <a:buFont typeface="Wingdings" pitchFamily="2" charset="2"/>
              <a:buChar char="q"/>
            </a:pPr>
            <a:endParaRPr lang="en-US" sz="1600">
              <a:solidFill>
                <a:schemeClr val="accent2"/>
              </a:solidFill>
              <a:latin typeface="Tw Cen MT" pitchFamily="34" charset="0"/>
            </a:endParaRPr>
          </a:p>
          <a:p>
            <a:pPr eaLnBrk="1" hangingPunct="1">
              <a:lnSpc>
                <a:spcPct val="80000"/>
              </a:lnSpc>
              <a:spcBef>
                <a:spcPts val="700"/>
              </a:spcBef>
              <a:buClr>
                <a:schemeClr val="accent2"/>
              </a:buClr>
              <a:buSzPct val="60000"/>
              <a:buFont typeface="Wingdings" pitchFamily="2" charset="2"/>
              <a:buChar char="q"/>
            </a:pPr>
            <a:endParaRPr lang="en-US" sz="1600">
              <a:solidFill>
                <a:schemeClr val="accent2"/>
              </a:solidFill>
              <a:latin typeface="Tw Cen MT" pitchFamily="34" charset="0"/>
            </a:endParaRPr>
          </a:p>
        </p:txBody>
      </p:sp>
    </p:spTree>
    <p:extLst>
      <p:ext uri="{BB962C8B-B14F-4D97-AF65-F5344CB8AC3E}">
        <p14:creationId xmlns:p14="http://schemas.microsoft.com/office/powerpoint/2010/main" val="21095197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B6CCA074-D59C-4CD5-936C-F068DB87AD29}" type="slidenum">
              <a:rPr lang="en-US">
                <a:solidFill>
                  <a:srgbClr val="FFFFFF"/>
                </a:solidFill>
              </a:rPr>
              <a:pPr eaLnBrk="1" hangingPunct="1"/>
              <a:t>38</a:t>
            </a:fld>
            <a:endParaRPr lang="en-US">
              <a:solidFill>
                <a:srgbClr val="FFFFFF"/>
              </a:solidFill>
            </a:endParaRPr>
          </a:p>
        </p:txBody>
      </p:sp>
      <p:sp>
        <p:nvSpPr>
          <p:cNvPr id="54275" name="Rectangle 2"/>
          <p:cNvSpPr>
            <a:spLocks noGrp="1" noChangeArrowheads="1"/>
          </p:cNvSpPr>
          <p:nvPr>
            <p:ph type="title"/>
          </p:nvPr>
        </p:nvSpPr>
        <p:spPr>
          <a:xfrm>
            <a:off x="0" y="436563"/>
            <a:ext cx="7696200" cy="533400"/>
          </a:xfrm>
        </p:spPr>
        <p:txBody>
          <a:bodyPr/>
          <a:lstStyle/>
          <a:p>
            <a:pPr fontAlgn="auto">
              <a:spcAft>
                <a:spcPts val="0"/>
              </a:spcAft>
              <a:defRPr/>
            </a:pPr>
            <a:r>
              <a:rPr lang="en-US" sz="2400" smtClean="0">
                <a:cs typeface="Arial" pitchFamily="34" charset="0"/>
              </a:rPr>
              <a:t>Field Properties Style Tab</a:t>
            </a:r>
          </a:p>
        </p:txBody>
      </p:sp>
      <p:pic>
        <p:nvPicPr>
          <p:cNvPr id="53252"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579563"/>
            <a:ext cx="5638800" cy="466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345506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E3FB4E25-1956-4818-8A49-579A2BFCD6B5}" type="slidenum">
              <a:rPr lang="en-US">
                <a:solidFill>
                  <a:srgbClr val="FFFFFF"/>
                </a:solidFill>
              </a:rPr>
              <a:pPr eaLnBrk="1" hangingPunct="1"/>
              <a:t>39</a:t>
            </a:fld>
            <a:endParaRPr lang="en-US">
              <a:solidFill>
                <a:srgbClr val="FFFFFF"/>
              </a:solidFill>
            </a:endParaRPr>
          </a:p>
        </p:txBody>
      </p:sp>
      <p:sp>
        <p:nvSpPr>
          <p:cNvPr id="55299" name="Rectangle 2"/>
          <p:cNvSpPr>
            <a:spLocks noGrp="1" noChangeArrowheads="1"/>
          </p:cNvSpPr>
          <p:nvPr>
            <p:ph type="title"/>
          </p:nvPr>
        </p:nvSpPr>
        <p:spPr>
          <a:xfrm>
            <a:off x="0" y="439738"/>
            <a:ext cx="7696200" cy="533400"/>
          </a:xfrm>
        </p:spPr>
        <p:txBody>
          <a:bodyPr/>
          <a:lstStyle/>
          <a:p>
            <a:pPr fontAlgn="auto">
              <a:spcAft>
                <a:spcPts val="0"/>
              </a:spcAft>
              <a:defRPr/>
            </a:pPr>
            <a:r>
              <a:rPr lang="en-US" sz="2400" smtClean="0">
                <a:cs typeface="Arial" pitchFamily="34" charset="0"/>
              </a:rPr>
              <a:t>Field Properties Drill Down Tab</a:t>
            </a:r>
          </a:p>
        </p:txBody>
      </p:sp>
      <p:pic>
        <p:nvPicPr>
          <p:cNvPr id="5427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506538"/>
            <a:ext cx="6096000" cy="5046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953299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4D3E4689-AD07-4B91-9FAF-562426B09AE3}" type="slidenum">
              <a:rPr lang="en-US">
                <a:solidFill>
                  <a:srgbClr val="FFFFFF"/>
                </a:solidFill>
              </a:rPr>
              <a:pPr eaLnBrk="1" hangingPunct="1"/>
              <a:t>4</a:t>
            </a:fld>
            <a:endParaRPr lang="en-US">
              <a:solidFill>
                <a:srgbClr val="FFFFFF"/>
              </a:solidFill>
            </a:endParaRPr>
          </a:p>
        </p:txBody>
      </p:sp>
      <p:sp>
        <p:nvSpPr>
          <p:cNvPr id="19458" name="Title 1"/>
          <p:cNvSpPr>
            <a:spLocks noGrp="1"/>
          </p:cNvSpPr>
          <p:nvPr>
            <p:ph type="title"/>
          </p:nvPr>
        </p:nvSpPr>
        <p:spPr/>
        <p:txBody>
          <a:bodyPr/>
          <a:lstStyle/>
          <a:p>
            <a:pPr fontAlgn="auto">
              <a:spcAft>
                <a:spcPts val="0"/>
              </a:spcAft>
              <a:defRPr/>
            </a:pPr>
            <a:r>
              <a:rPr lang="en-US" sz="2800" smtClean="0"/>
              <a:t>Components of WebFOCUS Architecture</a:t>
            </a:r>
            <a:endParaRPr lang="en-US" sz="2800" b="1" smtClean="0">
              <a:cs typeface="Arial" pitchFamily="34" charset="0"/>
            </a:endParaRPr>
          </a:p>
        </p:txBody>
      </p:sp>
      <p:grpSp>
        <p:nvGrpSpPr>
          <p:cNvPr id="18436" name="Group 121"/>
          <p:cNvGrpSpPr>
            <a:grpSpLocks/>
          </p:cNvGrpSpPr>
          <p:nvPr/>
        </p:nvGrpSpPr>
        <p:grpSpPr bwMode="auto">
          <a:xfrm>
            <a:off x="685800" y="1717343"/>
            <a:ext cx="8229600" cy="5105400"/>
            <a:chOff x="672" y="720"/>
            <a:chExt cx="4800" cy="3504"/>
          </a:xfrm>
        </p:grpSpPr>
        <p:pic>
          <p:nvPicPr>
            <p:cNvPr id="18437" name="Picture 1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2" y="720"/>
              <a:ext cx="4416" cy="2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18438" name="AutoShape 119"/>
            <p:cNvSpPr>
              <a:spLocks noChangeArrowheads="1"/>
            </p:cNvSpPr>
            <p:nvPr/>
          </p:nvSpPr>
          <p:spPr bwMode="auto">
            <a:xfrm rot="10800000">
              <a:off x="3600" y="3024"/>
              <a:ext cx="1872" cy="1200"/>
            </a:xfrm>
            <a:prstGeom prst="wedgeRectCallout">
              <a:avLst>
                <a:gd name="adj1" fmla="val 44495"/>
                <a:gd name="adj2" fmla="val 77495"/>
              </a:avLst>
            </a:prstGeom>
            <a:solidFill>
              <a:srgbClr val="C0C0C0"/>
            </a:solidFill>
            <a:ln w="9525" algn="ctr">
              <a:solidFill>
                <a:schemeClr val="tx1"/>
              </a:solidFill>
              <a:miter lim="800000"/>
              <a:headEnd/>
              <a:tailEnd/>
            </a:ln>
          </p:spPr>
          <p:txBody>
            <a:bodyPr rot="10800000"/>
            <a:lstStyle/>
            <a:p>
              <a:pPr marL="177800" indent="-177800">
                <a:lnSpc>
                  <a:spcPct val="125000"/>
                </a:lnSpc>
                <a:buFontTx/>
                <a:buChar char="•"/>
              </a:pPr>
              <a:r>
                <a:rPr lang="en-US" sz="1200"/>
                <a:t>Procedures (.fex)</a:t>
              </a:r>
            </a:p>
            <a:p>
              <a:pPr marL="177800" indent="-177800">
                <a:lnSpc>
                  <a:spcPct val="125000"/>
                </a:lnSpc>
                <a:buFontTx/>
                <a:buChar char="•"/>
              </a:pPr>
              <a:r>
                <a:rPr lang="en-US" sz="1200"/>
                <a:t>Master Files (.mas)</a:t>
              </a:r>
            </a:p>
            <a:p>
              <a:pPr marL="177800" indent="-177800">
                <a:lnSpc>
                  <a:spcPct val="125000"/>
                </a:lnSpc>
                <a:buFontTx/>
                <a:buChar char="•"/>
              </a:pPr>
              <a:r>
                <a:rPr lang="en-US" sz="1200"/>
                <a:t>Access Files (.acx)</a:t>
              </a:r>
            </a:p>
            <a:p>
              <a:pPr marL="177800" indent="-177800">
                <a:lnSpc>
                  <a:spcPct val="125000"/>
                </a:lnSpc>
                <a:buFontTx/>
                <a:buChar char="•"/>
              </a:pPr>
              <a:r>
                <a:rPr lang="en-US" sz="1200"/>
                <a:t>Data Extract Files(.ftm)</a:t>
              </a:r>
            </a:p>
            <a:p>
              <a:pPr marL="177800" indent="-177800">
                <a:lnSpc>
                  <a:spcPct val="125000"/>
                </a:lnSpc>
                <a:buFontTx/>
                <a:buChar char="•"/>
              </a:pPr>
              <a:r>
                <a:rPr lang="en-US" sz="1200"/>
                <a:t>Image Files (.gif)</a:t>
              </a:r>
            </a:p>
            <a:p>
              <a:pPr marL="177800" indent="-177800">
                <a:lnSpc>
                  <a:spcPct val="125000"/>
                </a:lnSpc>
                <a:buFontTx/>
                <a:buChar char="•"/>
              </a:pPr>
              <a:r>
                <a:rPr lang="en-US" sz="1200"/>
                <a:t>WebFocus Style Sheets (.sty)</a:t>
              </a:r>
            </a:p>
            <a:p>
              <a:pPr marL="177800" indent="-177800">
                <a:lnSpc>
                  <a:spcPct val="125000"/>
                </a:lnSpc>
                <a:buFontTx/>
                <a:buChar char="•"/>
              </a:pPr>
              <a:r>
                <a:rPr lang="en-US" sz="1200"/>
                <a:t>Customized HTML Files (.htm)</a:t>
              </a:r>
            </a:p>
          </p:txBody>
        </p:sp>
        <p:sp>
          <p:nvSpPr>
            <p:cNvPr id="18439" name="AutoShape 120"/>
            <p:cNvSpPr>
              <a:spLocks noChangeArrowheads="1"/>
            </p:cNvSpPr>
            <p:nvPr/>
          </p:nvSpPr>
          <p:spPr bwMode="auto">
            <a:xfrm rot="10800000">
              <a:off x="816" y="3264"/>
              <a:ext cx="1824" cy="960"/>
            </a:xfrm>
            <a:prstGeom prst="wedgeRectCallout">
              <a:avLst>
                <a:gd name="adj1" fmla="val -35912"/>
                <a:gd name="adj2" fmla="val 105208"/>
              </a:avLst>
            </a:prstGeom>
            <a:solidFill>
              <a:srgbClr val="C0C0C0"/>
            </a:solidFill>
            <a:ln w="9525">
              <a:solidFill>
                <a:schemeClr val="tx1"/>
              </a:solidFill>
              <a:miter lim="800000"/>
              <a:headEnd/>
              <a:tailEnd/>
            </a:ln>
          </p:spPr>
          <p:txBody>
            <a:bodyPr rot="10800000"/>
            <a:lstStyle/>
            <a:p>
              <a:pPr marL="228600" indent="-228600">
                <a:lnSpc>
                  <a:spcPct val="125000"/>
                </a:lnSpc>
                <a:buFontTx/>
                <a:buChar char="•"/>
              </a:pPr>
              <a:r>
                <a:rPr lang="en-US" sz="1200" dirty="0"/>
                <a:t>Web Pages (.</a:t>
              </a:r>
              <a:r>
                <a:rPr lang="en-US" sz="1200" dirty="0" err="1"/>
                <a:t>htm</a:t>
              </a:r>
              <a:r>
                <a:rPr lang="en-US" sz="1200" dirty="0"/>
                <a:t>, .html)</a:t>
              </a:r>
            </a:p>
            <a:p>
              <a:pPr marL="228600" indent="-228600">
                <a:lnSpc>
                  <a:spcPct val="125000"/>
                </a:lnSpc>
                <a:buFontTx/>
                <a:buChar char="•"/>
              </a:pPr>
              <a:r>
                <a:rPr lang="en-US" sz="1200" dirty="0"/>
                <a:t>Image Files (.gif)</a:t>
              </a:r>
            </a:p>
            <a:p>
              <a:pPr marL="228600" indent="-228600">
                <a:lnSpc>
                  <a:spcPct val="125000"/>
                </a:lnSpc>
                <a:buFontTx/>
                <a:buChar char="•"/>
              </a:pPr>
              <a:r>
                <a:rPr lang="en-US" sz="1200" dirty="0"/>
                <a:t>Cascading Style Sheets (.</a:t>
              </a:r>
              <a:r>
                <a:rPr lang="en-US" sz="1200" dirty="0" err="1"/>
                <a:t>css</a:t>
              </a:r>
              <a:r>
                <a:rPr lang="en-US" sz="1200" dirty="0"/>
                <a:t>)</a:t>
              </a:r>
            </a:p>
            <a:p>
              <a:pPr marL="228600" indent="-228600">
                <a:lnSpc>
                  <a:spcPct val="125000"/>
                </a:lnSpc>
                <a:buFontTx/>
                <a:buChar char="•"/>
              </a:pPr>
              <a:r>
                <a:rPr lang="en-US" sz="1200" dirty="0"/>
                <a:t>JavaScript's (.</a:t>
              </a:r>
              <a:r>
                <a:rPr lang="en-US" sz="1200" dirty="0" err="1"/>
                <a:t>js</a:t>
              </a:r>
              <a:r>
                <a:rPr lang="en-US" sz="1200" dirty="0"/>
                <a:t>, .class, .jar)</a:t>
              </a:r>
            </a:p>
            <a:p>
              <a:pPr marL="228600" indent="-228600" algn="ctr">
                <a:lnSpc>
                  <a:spcPct val="125000"/>
                </a:lnSpc>
              </a:pPr>
              <a:endParaRPr lang="en-US" sz="1200" dirty="0"/>
            </a:p>
          </p:txBody>
        </p:sp>
      </p:grpSp>
    </p:spTree>
    <p:extLst>
      <p:ext uri="{BB962C8B-B14F-4D97-AF65-F5344CB8AC3E}">
        <p14:creationId xmlns:p14="http://schemas.microsoft.com/office/powerpoint/2010/main" val="120732455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BC81A5AD-7F4C-45D2-B5C8-9172052EBF9F}" type="slidenum">
              <a:rPr lang="en-US">
                <a:solidFill>
                  <a:srgbClr val="FFFFFF"/>
                </a:solidFill>
              </a:rPr>
              <a:pPr eaLnBrk="1" hangingPunct="1"/>
              <a:t>40</a:t>
            </a:fld>
            <a:endParaRPr lang="en-US">
              <a:solidFill>
                <a:srgbClr val="FFFFFF"/>
              </a:solidFill>
            </a:endParaRPr>
          </a:p>
        </p:txBody>
      </p:sp>
      <p:sp>
        <p:nvSpPr>
          <p:cNvPr id="5" name="Rectangle 2"/>
          <p:cNvSpPr>
            <a:spLocks noGrp="1" noChangeArrowheads="1"/>
          </p:cNvSpPr>
          <p:nvPr>
            <p:ph type="title"/>
          </p:nvPr>
        </p:nvSpPr>
        <p:spPr>
          <a:xfrm>
            <a:off x="28575" y="373063"/>
            <a:ext cx="6637338" cy="373062"/>
          </a:xfrm>
        </p:spPr>
        <p:txBody>
          <a:bodyPr>
            <a:normAutofit fontScale="90000"/>
          </a:bodyPr>
          <a:lstStyle/>
          <a:p>
            <a:pPr fontAlgn="auto">
              <a:spcAft>
                <a:spcPts val="0"/>
              </a:spcAft>
              <a:defRPr/>
            </a:pPr>
            <a:r>
              <a:rPr lang="en-US" sz="2400" dirty="0" smtClean="0">
                <a:cs typeface="Arial" pitchFamily="34" charset="0"/>
              </a:rPr>
              <a:t>Report Options Output tab</a:t>
            </a:r>
          </a:p>
        </p:txBody>
      </p:sp>
      <p:pic>
        <p:nvPicPr>
          <p:cNvPr id="5530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2575" y="1828800"/>
            <a:ext cx="5257800" cy="4875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762140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A170A4E6-21CB-41F9-BE67-8B302A9C97A9}" type="slidenum">
              <a:rPr lang="en-US">
                <a:solidFill>
                  <a:srgbClr val="FFFFFF"/>
                </a:solidFill>
              </a:rPr>
              <a:pPr eaLnBrk="1" hangingPunct="1"/>
              <a:t>41</a:t>
            </a:fld>
            <a:endParaRPr lang="en-US">
              <a:solidFill>
                <a:srgbClr val="FFFFFF"/>
              </a:solidFill>
            </a:endParaRPr>
          </a:p>
        </p:txBody>
      </p:sp>
      <p:sp>
        <p:nvSpPr>
          <p:cNvPr id="57347" name="Rectangle 2"/>
          <p:cNvSpPr>
            <a:spLocks noGrp="1" noChangeArrowheads="1"/>
          </p:cNvSpPr>
          <p:nvPr>
            <p:ph type="title"/>
          </p:nvPr>
        </p:nvSpPr>
        <p:spPr>
          <a:xfrm>
            <a:off x="0" y="423863"/>
            <a:ext cx="7010400" cy="471487"/>
          </a:xfrm>
        </p:spPr>
        <p:txBody>
          <a:bodyPr/>
          <a:lstStyle/>
          <a:p>
            <a:pPr fontAlgn="auto">
              <a:spcAft>
                <a:spcPts val="0"/>
              </a:spcAft>
              <a:defRPr/>
            </a:pPr>
            <a:r>
              <a:rPr lang="en-US" sz="2400" smtClean="0">
                <a:cs typeface="Arial" pitchFamily="34" charset="0"/>
              </a:rPr>
              <a:t>Report Options Format tab</a:t>
            </a:r>
          </a:p>
        </p:txBody>
      </p:sp>
      <p:pic>
        <p:nvPicPr>
          <p:cNvPr id="563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752600"/>
            <a:ext cx="52578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455403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E6938D53-2151-4674-A361-D60046D4CB67}" type="slidenum">
              <a:rPr lang="en-US">
                <a:solidFill>
                  <a:srgbClr val="FFFFFF"/>
                </a:solidFill>
              </a:rPr>
              <a:pPr eaLnBrk="1" hangingPunct="1"/>
              <a:t>42</a:t>
            </a:fld>
            <a:endParaRPr lang="en-US">
              <a:solidFill>
                <a:srgbClr val="FFFFFF"/>
              </a:solidFill>
            </a:endParaRPr>
          </a:p>
        </p:txBody>
      </p:sp>
      <p:sp>
        <p:nvSpPr>
          <p:cNvPr id="58371" name="Rectangle 2"/>
          <p:cNvSpPr>
            <a:spLocks noGrp="1" noChangeArrowheads="1"/>
          </p:cNvSpPr>
          <p:nvPr>
            <p:ph type="title"/>
          </p:nvPr>
        </p:nvSpPr>
        <p:spPr>
          <a:xfrm>
            <a:off x="228600" y="457200"/>
            <a:ext cx="6604000" cy="455613"/>
          </a:xfrm>
        </p:spPr>
        <p:txBody>
          <a:bodyPr>
            <a:normAutofit fontScale="90000"/>
          </a:bodyPr>
          <a:lstStyle/>
          <a:p>
            <a:pPr fontAlgn="auto">
              <a:spcAft>
                <a:spcPts val="0"/>
              </a:spcAft>
              <a:defRPr/>
            </a:pPr>
            <a:r>
              <a:rPr lang="en-US" sz="2400" smtClean="0">
                <a:cs typeface="Arial" pitchFamily="34" charset="0"/>
              </a:rPr>
              <a:t>Report Options Style Tab</a:t>
            </a:r>
          </a:p>
        </p:txBody>
      </p:sp>
      <p:pic>
        <p:nvPicPr>
          <p:cNvPr id="57348"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828800"/>
            <a:ext cx="4953000" cy="459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96451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Content Placeholder 2"/>
          <p:cNvSpPr>
            <a:spLocks noGrp="1"/>
          </p:cNvSpPr>
          <p:nvPr>
            <p:ph idx="1"/>
          </p:nvPr>
        </p:nvSpPr>
        <p:spPr>
          <a:xfrm>
            <a:off x="609600" y="1600200"/>
            <a:ext cx="8153400" cy="4495800"/>
          </a:xfrm>
        </p:spPr>
        <p:txBody>
          <a:bodyPr/>
          <a:lstStyle/>
          <a:p>
            <a:pPr marL="0" indent="0">
              <a:buFont typeface="Wingdings" pitchFamily="2" charset="2"/>
              <a:buNone/>
            </a:pPr>
            <a:r>
              <a:rPr lang="en-US" smtClean="0"/>
              <a:t>			</a:t>
            </a:r>
          </a:p>
          <a:p>
            <a:pPr marL="0" indent="0">
              <a:buFont typeface="Wingdings" pitchFamily="2" charset="2"/>
              <a:buNone/>
            </a:pPr>
            <a:endParaRPr lang="en-US" smtClean="0"/>
          </a:p>
          <a:p>
            <a:pPr marL="0" indent="0">
              <a:buFont typeface="Wingdings" pitchFamily="2" charset="2"/>
              <a:buNone/>
            </a:pPr>
            <a:endParaRPr lang="en-US" smtClean="0"/>
          </a:p>
          <a:p>
            <a:pPr marL="0" indent="0">
              <a:buFont typeface="Wingdings" pitchFamily="2" charset="2"/>
              <a:buNone/>
            </a:pPr>
            <a:r>
              <a:rPr lang="en-US" smtClean="0"/>
              <a:t>			Questions?</a:t>
            </a:r>
          </a:p>
        </p:txBody>
      </p:sp>
      <p:sp>
        <p:nvSpPr>
          <p:cNvPr id="58371"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E97A6276-E80E-489B-A3E8-F727BE70F39B}" type="slidenum">
              <a:rPr lang="en-US">
                <a:solidFill>
                  <a:srgbClr val="FFFFFF"/>
                </a:solidFill>
              </a:rPr>
              <a:pPr eaLnBrk="1" hangingPunct="1"/>
              <a:t>43</a:t>
            </a:fld>
            <a:endParaRPr lang="en-US">
              <a:solidFill>
                <a:srgbClr val="FFFFFF"/>
              </a:solidFill>
            </a:endParaRPr>
          </a:p>
        </p:txBody>
      </p:sp>
    </p:spTree>
    <p:extLst>
      <p:ext uri="{BB962C8B-B14F-4D97-AF65-F5344CB8AC3E}">
        <p14:creationId xmlns:p14="http://schemas.microsoft.com/office/powerpoint/2010/main" val="225827943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8F01BCCA-F6D4-497E-8BA5-3E7A78C49880}" type="slidenum">
              <a:rPr lang="en-US">
                <a:solidFill>
                  <a:srgbClr val="FFFFFF"/>
                </a:solidFill>
              </a:rPr>
              <a:pPr eaLnBrk="1" hangingPunct="1"/>
              <a:t>44</a:t>
            </a:fld>
            <a:endParaRPr lang="en-US">
              <a:solidFill>
                <a:srgbClr val="FFFFFF"/>
              </a:solidFill>
            </a:endParaRPr>
          </a:p>
        </p:txBody>
      </p:sp>
      <p:sp>
        <p:nvSpPr>
          <p:cNvPr id="60419" name="Rectangle 2"/>
          <p:cNvSpPr>
            <a:spLocks noGrp="1" noChangeArrowheads="1"/>
          </p:cNvSpPr>
          <p:nvPr>
            <p:ph type="title"/>
          </p:nvPr>
        </p:nvSpPr>
        <p:spPr>
          <a:xfrm>
            <a:off x="0" y="676275"/>
            <a:ext cx="6299200" cy="447675"/>
          </a:xfrm>
        </p:spPr>
        <p:txBody>
          <a:bodyPr>
            <a:normAutofit fontScale="90000"/>
          </a:bodyPr>
          <a:lstStyle/>
          <a:p>
            <a:pPr fontAlgn="auto">
              <a:spcAft>
                <a:spcPts val="0"/>
              </a:spcAft>
              <a:defRPr/>
            </a:pPr>
            <a:r>
              <a:rPr lang="en-US" sz="2400" smtClean="0">
                <a:cs typeface="Arial" pitchFamily="34" charset="0"/>
              </a:rPr>
              <a:t>Report Options Drill Down Tab</a:t>
            </a:r>
          </a:p>
        </p:txBody>
      </p:sp>
      <p:pic>
        <p:nvPicPr>
          <p:cNvPr id="5939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828800"/>
            <a:ext cx="4848225"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946371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77ECF3C5-D688-4EEC-96F6-4EB438E0C533}" type="slidenum">
              <a:rPr lang="en-US">
                <a:solidFill>
                  <a:srgbClr val="FFFFFF"/>
                </a:solidFill>
              </a:rPr>
              <a:pPr eaLnBrk="1" hangingPunct="1"/>
              <a:t>45</a:t>
            </a:fld>
            <a:endParaRPr lang="en-US">
              <a:solidFill>
                <a:srgbClr val="FFFFFF"/>
              </a:solidFill>
            </a:endParaRPr>
          </a:p>
        </p:txBody>
      </p:sp>
      <p:sp>
        <p:nvSpPr>
          <p:cNvPr id="61443" name="Rectangle 2"/>
          <p:cNvSpPr>
            <a:spLocks noGrp="1" noChangeArrowheads="1"/>
          </p:cNvSpPr>
          <p:nvPr>
            <p:ph type="title"/>
          </p:nvPr>
        </p:nvSpPr>
        <p:spPr>
          <a:xfrm>
            <a:off x="76200" y="533400"/>
            <a:ext cx="7696200" cy="471488"/>
          </a:xfrm>
        </p:spPr>
        <p:txBody>
          <a:bodyPr/>
          <a:lstStyle/>
          <a:p>
            <a:pPr fontAlgn="auto">
              <a:spcAft>
                <a:spcPts val="0"/>
              </a:spcAft>
              <a:defRPr/>
            </a:pPr>
            <a:r>
              <a:rPr lang="en-US" sz="2400" smtClean="0">
                <a:cs typeface="Arial" pitchFamily="34" charset="0"/>
              </a:rPr>
              <a:t>Report Options Where/If Tab</a:t>
            </a:r>
          </a:p>
        </p:txBody>
      </p:sp>
      <p:pic>
        <p:nvPicPr>
          <p:cNvPr id="60420"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2575" y="1752600"/>
            <a:ext cx="577215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92503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4E43A2F1-5B21-4BD8-9864-3F386810628D}" type="slidenum">
              <a:rPr lang="en-US">
                <a:solidFill>
                  <a:srgbClr val="FFFFFF"/>
                </a:solidFill>
              </a:rPr>
              <a:pPr eaLnBrk="1" hangingPunct="1"/>
              <a:t>46</a:t>
            </a:fld>
            <a:endParaRPr lang="en-US">
              <a:solidFill>
                <a:srgbClr val="FFFFFF"/>
              </a:solidFill>
            </a:endParaRPr>
          </a:p>
        </p:txBody>
      </p:sp>
      <p:sp>
        <p:nvSpPr>
          <p:cNvPr id="62467" name="Rectangle 2"/>
          <p:cNvSpPr>
            <a:spLocks noGrp="1" noChangeArrowheads="1"/>
          </p:cNvSpPr>
          <p:nvPr>
            <p:ph type="title"/>
          </p:nvPr>
        </p:nvSpPr>
        <p:spPr>
          <a:xfrm>
            <a:off x="9525" y="685800"/>
            <a:ext cx="7696200" cy="333375"/>
          </a:xfrm>
        </p:spPr>
        <p:txBody>
          <a:bodyPr>
            <a:normAutofit fontScale="90000"/>
          </a:bodyPr>
          <a:lstStyle/>
          <a:p>
            <a:pPr fontAlgn="auto">
              <a:spcAft>
                <a:spcPts val="0"/>
              </a:spcAft>
              <a:defRPr/>
            </a:pPr>
            <a:r>
              <a:rPr lang="en-US" sz="2400" smtClean="0">
                <a:cs typeface="Arial" pitchFamily="34" charset="0"/>
              </a:rPr>
              <a:t>Report Options Computes Tab</a:t>
            </a:r>
          </a:p>
        </p:txBody>
      </p:sp>
      <p:pic>
        <p:nvPicPr>
          <p:cNvPr id="61444"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905000"/>
            <a:ext cx="5772150"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5157147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3F97F7B5-D43F-4C1C-BCCC-7C3CE7F65D35}" type="slidenum">
              <a:rPr lang="en-US">
                <a:solidFill>
                  <a:srgbClr val="FFFFFF"/>
                </a:solidFill>
              </a:rPr>
              <a:pPr eaLnBrk="1" hangingPunct="1"/>
              <a:t>47</a:t>
            </a:fld>
            <a:endParaRPr lang="en-US">
              <a:solidFill>
                <a:srgbClr val="FFFFFF"/>
              </a:solidFill>
            </a:endParaRPr>
          </a:p>
        </p:txBody>
      </p:sp>
      <p:sp>
        <p:nvSpPr>
          <p:cNvPr id="63491" name="Rectangle 2"/>
          <p:cNvSpPr>
            <a:spLocks noGrp="1" noChangeArrowheads="1"/>
          </p:cNvSpPr>
          <p:nvPr>
            <p:ph type="title"/>
          </p:nvPr>
        </p:nvSpPr>
        <p:spPr>
          <a:xfrm>
            <a:off x="0" y="584200"/>
            <a:ext cx="7696200" cy="463550"/>
          </a:xfrm>
        </p:spPr>
        <p:txBody>
          <a:bodyPr/>
          <a:lstStyle/>
          <a:p>
            <a:pPr fontAlgn="auto">
              <a:spcAft>
                <a:spcPts val="0"/>
              </a:spcAft>
              <a:defRPr/>
            </a:pPr>
            <a:r>
              <a:rPr lang="en-US" sz="2400" smtClean="0">
                <a:cs typeface="Arial" pitchFamily="34" charset="0"/>
              </a:rPr>
              <a:t>Report Options View Tab</a:t>
            </a:r>
          </a:p>
        </p:txBody>
      </p:sp>
      <p:pic>
        <p:nvPicPr>
          <p:cNvPr id="62468"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828800"/>
            <a:ext cx="577215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799163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98ABE25E-A589-4BFF-AFE5-0B77CB33861C}" type="slidenum">
              <a:rPr lang="en-US">
                <a:solidFill>
                  <a:srgbClr val="FFFFFF"/>
                </a:solidFill>
              </a:rPr>
              <a:pPr eaLnBrk="1" hangingPunct="1"/>
              <a:t>48</a:t>
            </a:fld>
            <a:endParaRPr lang="en-US">
              <a:solidFill>
                <a:srgbClr val="FFFFFF"/>
              </a:solidFill>
            </a:endParaRPr>
          </a:p>
        </p:txBody>
      </p:sp>
      <p:sp>
        <p:nvSpPr>
          <p:cNvPr id="64515" name="Rectangle 2"/>
          <p:cNvSpPr>
            <a:spLocks noGrp="1" noChangeArrowheads="1"/>
          </p:cNvSpPr>
          <p:nvPr>
            <p:ph type="title"/>
          </p:nvPr>
        </p:nvSpPr>
        <p:spPr>
          <a:xfrm>
            <a:off x="0" y="431800"/>
            <a:ext cx="7696200" cy="463550"/>
          </a:xfrm>
        </p:spPr>
        <p:txBody>
          <a:bodyPr/>
          <a:lstStyle/>
          <a:p>
            <a:pPr fontAlgn="auto">
              <a:spcAft>
                <a:spcPts val="0"/>
              </a:spcAft>
              <a:defRPr/>
            </a:pPr>
            <a:r>
              <a:rPr lang="en-US" sz="2400" smtClean="0">
                <a:cs typeface="Arial" pitchFamily="34" charset="0"/>
              </a:rPr>
              <a:t>Report Options Images Tab</a:t>
            </a:r>
          </a:p>
        </p:txBody>
      </p:sp>
      <p:pic>
        <p:nvPicPr>
          <p:cNvPr id="63492"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4950" y="1828800"/>
            <a:ext cx="577215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1165233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7C336796-C490-436E-825E-1C895B635A14}" type="slidenum">
              <a:rPr lang="en-US">
                <a:solidFill>
                  <a:srgbClr val="FFFFFF"/>
                </a:solidFill>
              </a:rPr>
              <a:pPr eaLnBrk="1" hangingPunct="1"/>
              <a:t>49</a:t>
            </a:fld>
            <a:endParaRPr lang="en-US">
              <a:solidFill>
                <a:srgbClr val="FFFFFF"/>
              </a:solidFill>
            </a:endParaRPr>
          </a:p>
        </p:txBody>
      </p:sp>
      <p:sp>
        <p:nvSpPr>
          <p:cNvPr id="65539" name="Rectangle 2"/>
          <p:cNvSpPr>
            <a:spLocks noGrp="1" noChangeArrowheads="1"/>
          </p:cNvSpPr>
          <p:nvPr>
            <p:ph type="title"/>
          </p:nvPr>
        </p:nvSpPr>
        <p:spPr>
          <a:xfrm>
            <a:off x="0" y="762000"/>
            <a:ext cx="7696200" cy="533400"/>
          </a:xfrm>
        </p:spPr>
        <p:txBody>
          <a:bodyPr/>
          <a:lstStyle/>
          <a:p>
            <a:pPr fontAlgn="auto">
              <a:spcAft>
                <a:spcPts val="0"/>
              </a:spcAft>
              <a:defRPr/>
            </a:pPr>
            <a:r>
              <a:rPr lang="en-US" sz="2400" smtClean="0">
                <a:cs typeface="Arial" pitchFamily="34" charset="0"/>
              </a:rPr>
              <a:t>Creating Temporary Fields</a:t>
            </a:r>
          </a:p>
        </p:txBody>
      </p:sp>
      <p:sp>
        <p:nvSpPr>
          <p:cNvPr id="6" name="Rectangle 3"/>
          <p:cNvSpPr txBox="1">
            <a:spLocks noChangeArrowheads="1"/>
          </p:cNvSpPr>
          <p:nvPr/>
        </p:nvSpPr>
        <p:spPr bwMode="auto">
          <a:xfrm>
            <a:off x="1295400" y="2057400"/>
            <a:ext cx="66294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normAutofit lnSpcReduction="10000"/>
          </a:bodyPr>
          <a:lstStyle>
            <a:lvl1pPr marL="317500" indent="-317500" algn="l" rtl="0" eaLnBrk="0" fontAlgn="base" hangingPunct="0">
              <a:spcBef>
                <a:spcPts val="700"/>
              </a:spcBef>
              <a:spcAft>
                <a:spcPct val="0"/>
              </a:spcAft>
              <a:buClr>
                <a:schemeClr val="accent2"/>
              </a:buClr>
              <a:buSzPct val="60000"/>
              <a:buFont typeface="Wingdings" pitchFamily="2" charset="2"/>
              <a:buChar char="q"/>
              <a:defRPr sz="2900" kern="1200">
                <a:solidFill>
                  <a:schemeClr val="accent2"/>
                </a:solidFill>
                <a:latin typeface="+mn-lt"/>
                <a:ea typeface="+mn-ea"/>
                <a:cs typeface="+mn-cs"/>
              </a:defRPr>
            </a:lvl1pPr>
            <a:lvl2pPr marL="638175" indent="-271463" algn="l" rtl="0" eaLnBrk="0" fontAlgn="base" hangingPunct="0">
              <a:spcBef>
                <a:spcPts val="550"/>
              </a:spcBef>
              <a:spcAft>
                <a:spcPct val="0"/>
              </a:spcAft>
              <a:buClr>
                <a:schemeClr val="accent1"/>
              </a:buClr>
              <a:buSzPct val="70000"/>
              <a:buFont typeface="Wingdings" pitchFamily="2" charset="2"/>
              <a:buChar char="q"/>
              <a:defRPr sz="2600" kern="1200">
                <a:solidFill>
                  <a:schemeClr val="accent2"/>
                </a:solidFill>
                <a:latin typeface="+mn-lt"/>
                <a:ea typeface="+mn-ea"/>
                <a:cs typeface="+mn-cs"/>
              </a:defRPr>
            </a:lvl2pPr>
            <a:lvl3pPr marL="912813" indent="-227013" algn="l" rtl="0" eaLnBrk="0" fontAlgn="base" hangingPunct="0">
              <a:spcBef>
                <a:spcPts val="500"/>
              </a:spcBef>
              <a:spcAft>
                <a:spcPct val="0"/>
              </a:spcAft>
              <a:buClr>
                <a:schemeClr val="accent2"/>
              </a:buClr>
              <a:buSzPct val="75000"/>
              <a:buFont typeface="Wingdings" pitchFamily="2" charset="2"/>
              <a:buChar char=""/>
              <a:defRPr sz="2300" kern="1200">
                <a:solidFill>
                  <a:schemeClr val="accent2"/>
                </a:solidFill>
                <a:latin typeface="+mn-lt"/>
                <a:ea typeface="+mn-ea"/>
                <a:cs typeface="+mn-cs"/>
              </a:defRPr>
            </a:lvl3pPr>
            <a:lvl4pPr marL="1370013" indent="-227013" algn="l" rtl="0" eaLnBrk="0" fontAlgn="base" hangingPunct="0">
              <a:spcBef>
                <a:spcPts val="400"/>
              </a:spcBef>
              <a:spcAft>
                <a:spcPct val="0"/>
              </a:spcAft>
              <a:buClr>
                <a:srgbClr val="7F7F7F"/>
              </a:buClr>
              <a:buSzPct val="75000"/>
              <a:buFont typeface="Wingdings" pitchFamily="2" charset="2"/>
              <a:buChar char=""/>
              <a:defRPr sz="2000" kern="1200">
                <a:solidFill>
                  <a:schemeClr val="accent2"/>
                </a:solidFill>
                <a:latin typeface="+mn-lt"/>
                <a:ea typeface="+mn-ea"/>
                <a:cs typeface="+mn-cs"/>
              </a:defRPr>
            </a:lvl4pPr>
            <a:lvl5pPr marL="1827213" indent="-227013" algn="l" rtl="0" eaLnBrk="0" fontAlgn="base" hangingPunct="0">
              <a:spcBef>
                <a:spcPts val="400"/>
              </a:spcBef>
              <a:spcAft>
                <a:spcPct val="0"/>
              </a:spcAft>
              <a:buClr>
                <a:srgbClr val="FFFFFF"/>
              </a:buClr>
              <a:buSzPct val="65000"/>
              <a:buFont typeface="Wingdings" pitchFamily="2" charset="2"/>
              <a:buChar char=""/>
              <a:defRPr sz="2000" kern="1200">
                <a:solidFill>
                  <a:schemeClr val="accent2"/>
                </a:solidFill>
                <a:latin typeface="+mn-lt"/>
                <a:ea typeface="+mn-ea"/>
                <a:cs typeface="+mn-cs"/>
              </a:defRPr>
            </a:lvl5pPr>
            <a:lvl6pPr marL="2102587" indent="-228542"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6837" indent="-228542"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088" indent="-228542"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5338" indent="-228542"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eaLnBrk="1" hangingPunct="1">
              <a:defRPr/>
            </a:pPr>
            <a:r>
              <a:rPr lang="en-US" sz="1400" smtClean="0"/>
              <a:t>What Is a Temporary Field?</a:t>
            </a:r>
          </a:p>
          <a:p>
            <a:pPr eaLnBrk="1" hangingPunct="1">
              <a:buFontTx/>
              <a:buNone/>
              <a:defRPr/>
            </a:pPr>
            <a:endParaRPr lang="en-US" sz="1400" smtClean="0"/>
          </a:p>
          <a:p>
            <a:pPr eaLnBrk="1" hangingPunct="1">
              <a:defRPr/>
            </a:pPr>
            <a:r>
              <a:rPr lang="en-US" sz="1400" smtClean="0"/>
              <a:t>Defining a Virtual Field</a:t>
            </a:r>
          </a:p>
          <a:p>
            <a:pPr eaLnBrk="1" hangingPunct="1">
              <a:buFontTx/>
              <a:buNone/>
              <a:defRPr/>
            </a:pPr>
            <a:endParaRPr lang="en-US" sz="1400" smtClean="0"/>
          </a:p>
          <a:p>
            <a:pPr eaLnBrk="1" hangingPunct="1">
              <a:defRPr/>
            </a:pPr>
            <a:r>
              <a:rPr lang="en-US" sz="1400" smtClean="0"/>
              <a:t>Creating a Calculated Value</a:t>
            </a:r>
          </a:p>
          <a:p>
            <a:pPr eaLnBrk="1" hangingPunct="1">
              <a:buFontTx/>
              <a:buNone/>
              <a:defRPr/>
            </a:pPr>
            <a:endParaRPr lang="en-US" sz="1400" smtClean="0"/>
          </a:p>
          <a:p>
            <a:pPr eaLnBrk="1" hangingPunct="1">
              <a:defRPr/>
            </a:pPr>
            <a:r>
              <a:rPr lang="en-US" sz="1400" smtClean="0"/>
              <a:t>Creating Temporary Fields Unrelated to Master Files</a:t>
            </a:r>
          </a:p>
          <a:p>
            <a:pPr eaLnBrk="1" hangingPunct="1">
              <a:defRPr/>
            </a:pPr>
            <a:endParaRPr lang="en-US" sz="1400" smtClean="0"/>
          </a:p>
        </p:txBody>
      </p:sp>
    </p:spTree>
    <p:extLst>
      <p:ext uri="{BB962C8B-B14F-4D97-AF65-F5344CB8AC3E}">
        <p14:creationId xmlns:p14="http://schemas.microsoft.com/office/powerpoint/2010/main" val="22181644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9CC46DAB-8F14-44BD-9EFB-F5D569914B76}" type="slidenum">
              <a:rPr lang="en-US">
                <a:solidFill>
                  <a:srgbClr val="FFFFFF"/>
                </a:solidFill>
              </a:rPr>
              <a:pPr eaLnBrk="1" hangingPunct="1"/>
              <a:t>5</a:t>
            </a:fld>
            <a:endParaRPr lang="en-US">
              <a:solidFill>
                <a:srgbClr val="FFFFFF"/>
              </a:solidFill>
            </a:endParaRPr>
          </a:p>
        </p:txBody>
      </p:sp>
      <p:sp>
        <p:nvSpPr>
          <p:cNvPr id="20482" name="Title 1"/>
          <p:cNvSpPr>
            <a:spLocks noGrp="1"/>
          </p:cNvSpPr>
          <p:nvPr>
            <p:ph type="title"/>
          </p:nvPr>
        </p:nvSpPr>
        <p:spPr/>
        <p:txBody>
          <a:bodyPr/>
          <a:lstStyle/>
          <a:p>
            <a:pPr fontAlgn="auto">
              <a:spcAft>
                <a:spcPts val="0"/>
              </a:spcAft>
              <a:defRPr/>
            </a:pPr>
            <a:r>
              <a:rPr lang="en-US" sz="2800" dirty="0" smtClean="0"/>
              <a:t>WF Product Components</a:t>
            </a:r>
          </a:p>
        </p:txBody>
      </p:sp>
      <p:sp>
        <p:nvSpPr>
          <p:cNvPr id="19460" name="Rectangle 3"/>
          <p:cNvSpPr txBox="1">
            <a:spLocks noChangeArrowheads="1"/>
          </p:cNvSpPr>
          <p:nvPr/>
        </p:nvSpPr>
        <p:spPr bwMode="auto">
          <a:xfrm>
            <a:off x="304800" y="1524000"/>
            <a:ext cx="84582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lstStyle>
            <a:lvl1pPr marL="317500" indent="-317500" eaLnBrk="0" hangingPunct="0">
              <a:defRPr>
                <a:solidFill>
                  <a:schemeClr val="tx1"/>
                </a:solidFill>
                <a:latin typeface="Arial" pitchFamily="34" charset="0"/>
              </a:defRPr>
            </a:lvl1pPr>
            <a:lvl2pPr marL="638175" indent="-271463" eaLnBrk="0" hangingPunct="0">
              <a:defRPr>
                <a:solidFill>
                  <a:schemeClr val="tx1"/>
                </a:solidFill>
                <a:latin typeface="Arial" pitchFamily="34" charset="0"/>
              </a:defRPr>
            </a:lvl2pPr>
            <a:lvl3pPr indent="-227013"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20000"/>
              </a:lnSpc>
              <a:spcBef>
                <a:spcPts val="700"/>
              </a:spcBef>
              <a:spcAft>
                <a:spcPct val="100000"/>
              </a:spcAft>
              <a:buClr>
                <a:schemeClr val="accent2"/>
              </a:buClr>
              <a:buSzPct val="60000"/>
            </a:pPr>
            <a:r>
              <a:rPr lang="en-US" sz="1600" b="1" dirty="0">
                <a:latin typeface="Calibri" panose="020F0502020204030204" pitchFamily="34" charset="0"/>
                <a:cs typeface="Calibri" panose="020F0502020204030204" pitchFamily="34" charset="0"/>
              </a:rPr>
              <a:t>The WebFOCUS product components consist of the following:</a:t>
            </a:r>
          </a:p>
          <a:p>
            <a:pPr eaLnBrk="1" hangingPunct="1">
              <a:lnSpc>
                <a:spcPct val="120000"/>
              </a:lnSpc>
              <a:spcBef>
                <a:spcPts val="700"/>
              </a:spcBef>
              <a:spcAft>
                <a:spcPct val="100000"/>
              </a:spcAft>
              <a:buClr>
                <a:schemeClr val="accent2"/>
              </a:buClr>
              <a:buSzPct val="60000"/>
              <a:buFont typeface="Wingdings" pitchFamily="2" charset="2"/>
              <a:buChar char="q"/>
            </a:pPr>
            <a:r>
              <a:rPr lang="en-US" sz="1300" b="1" dirty="0">
                <a:latin typeface="Calibri" panose="020F0502020204030204" pitchFamily="34" charset="0"/>
                <a:cs typeface="Calibri" panose="020F0502020204030204" pitchFamily="34" charset="0"/>
              </a:rPr>
              <a:t>Developer Studio – The recommended WebFOCUS development environment, enables the user to build, test, and deploy reporting applications using Windows-based graphical tools.</a:t>
            </a:r>
            <a:r>
              <a:rPr lang="en-US" sz="1200" b="1" dirty="0">
                <a:latin typeface="Calibri" panose="020F0502020204030204" pitchFamily="34" charset="0"/>
                <a:cs typeface="Calibri" panose="020F0502020204030204" pitchFamily="34" charset="0"/>
              </a:rPr>
              <a:t>  </a:t>
            </a:r>
          </a:p>
          <a:p>
            <a:pPr eaLnBrk="1" hangingPunct="1">
              <a:lnSpc>
                <a:spcPct val="120000"/>
              </a:lnSpc>
              <a:spcBef>
                <a:spcPts val="700"/>
              </a:spcBef>
              <a:spcAft>
                <a:spcPct val="100000"/>
              </a:spcAft>
              <a:buClr>
                <a:schemeClr val="accent2"/>
              </a:buClr>
              <a:buSzPct val="60000"/>
              <a:buFont typeface="Wingdings" pitchFamily="2" charset="2"/>
              <a:buChar char="q"/>
            </a:pPr>
            <a:r>
              <a:rPr lang="en-US" sz="1300" b="1" dirty="0">
                <a:latin typeface="Calibri" panose="020F0502020204030204" pitchFamily="34" charset="0"/>
                <a:cs typeface="Calibri" panose="020F0502020204030204" pitchFamily="34" charset="0"/>
              </a:rPr>
              <a:t>The WebFOCUS client – Resides on the Web/Application server to manage the packaging of requests from the Web browser for the WebFOCUS Reporting Server.  Implementation options include:</a:t>
            </a:r>
          </a:p>
          <a:p>
            <a:pPr lvl="2" eaLnBrk="1" hangingPunct="1">
              <a:lnSpc>
                <a:spcPct val="120000"/>
              </a:lnSpc>
              <a:spcBef>
                <a:spcPts val="500"/>
              </a:spcBef>
              <a:spcAft>
                <a:spcPct val="100000"/>
              </a:spcAft>
              <a:buClr>
                <a:schemeClr val="accent2"/>
              </a:buClr>
              <a:buSzPct val="75000"/>
              <a:buFont typeface="Wingdings" pitchFamily="2" charset="2"/>
              <a:buChar char=""/>
            </a:pPr>
            <a:r>
              <a:rPr lang="en-US" sz="1200" b="1" dirty="0">
                <a:latin typeface="Calibri" panose="020F0502020204030204" pitchFamily="34" charset="0"/>
                <a:cs typeface="Calibri" panose="020F0502020204030204" pitchFamily="34" charset="0"/>
              </a:rPr>
              <a:t>Java Servlet </a:t>
            </a:r>
          </a:p>
          <a:p>
            <a:pPr lvl="2" eaLnBrk="1" hangingPunct="1">
              <a:lnSpc>
                <a:spcPct val="120000"/>
              </a:lnSpc>
              <a:spcBef>
                <a:spcPts val="500"/>
              </a:spcBef>
              <a:spcAft>
                <a:spcPct val="100000"/>
              </a:spcAft>
              <a:buClr>
                <a:schemeClr val="accent2"/>
              </a:buClr>
              <a:buSzPct val="75000"/>
              <a:buFont typeface="Wingdings" pitchFamily="2" charset="2"/>
              <a:buChar char=""/>
            </a:pPr>
            <a:r>
              <a:rPr lang="en-US" sz="1200" b="1" dirty="0">
                <a:latin typeface="Calibri" panose="020F0502020204030204" pitchFamily="34" charset="0"/>
                <a:cs typeface="Calibri" panose="020F0502020204030204" pitchFamily="34" charset="0"/>
              </a:rPr>
              <a:t>Common Gateway Interface (CGI) program</a:t>
            </a:r>
          </a:p>
          <a:p>
            <a:pPr lvl="2" eaLnBrk="1" hangingPunct="1">
              <a:lnSpc>
                <a:spcPct val="120000"/>
              </a:lnSpc>
              <a:spcBef>
                <a:spcPts val="500"/>
              </a:spcBef>
              <a:spcAft>
                <a:spcPct val="100000"/>
              </a:spcAft>
              <a:buClr>
                <a:schemeClr val="accent2"/>
              </a:buClr>
              <a:buSzPct val="75000"/>
              <a:buFont typeface="Wingdings" pitchFamily="2" charset="2"/>
              <a:buChar char=""/>
            </a:pPr>
            <a:r>
              <a:rPr lang="en-US" sz="1200" b="1" dirty="0">
                <a:latin typeface="Calibri" panose="020F0502020204030204" pitchFamily="34" charset="0"/>
                <a:cs typeface="Calibri" panose="020F0502020204030204" pitchFamily="34" charset="0"/>
              </a:rPr>
              <a:t>Internet Server API (ISAPI) program (for Microsoft IIS Web servers only)</a:t>
            </a:r>
          </a:p>
          <a:p>
            <a:pPr eaLnBrk="1" hangingPunct="1">
              <a:lnSpc>
                <a:spcPct val="120000"/>
              </a:lnSpc>
              <a:spcBef>
                <a:spcPts val="700"/>
              </a:spcBef>
              <a:spcAft>
                <a:spcPct val="100000"/>
              </a:spcAft>
              <a:buClr>
                <a:schemeClr val="accent2"/>
              </a:buClr>
              <a:buSzPct val="60000"/>
              <a:buFont typeface="Wingdings" pitchFamily="2" charset="2"/>
              <a:buChar char="q"/>
            </a:pPr>
            <a:r>
              <a:rPr lang="en-US" sz="1300" b="1" dirty="0">
                <a:latin typeface="Calibri" panose="020F0502020204030204" pitchFamily="34" charset="0"/>
                <a:cs typeface="Calibri" panose="020F0502020204030204" pitchFamily="34" charset="0"/>
              </a:rPr>
              <a:t>The WebFOCUS Reporting Server – Manages data access, processing business logic, and generation of fully styled output.   This component has access to report procedures, WebFOCUS Style Sheets, and metadata (data source descriptions).</a:t>
            </a:r>
          </a:p>
          <a:p>
            <a:pPr lvl="1" eaLnBrk="1" hangingPunct="1">
              <a:lnSpc>
                <a:spcPct val="120000"/>
              </a:lnSpc>
              <a:spcBef>
                <a:spcPts val="550"/>
              </a:spcBef>
              <a:spcAft>
                <a:spcPct val="100000"/>
              </a:spcAft>
              <a:buClr>
                <a:schemeClr val="accent1"/>
              </a:buClr>
              <a:buSzPct val="70000"/>
              <a:buFont typeface="Wingdings" pitchFamily="2" charset="2"/>
              <a:buChar char="q"/>
            </a:pPr>
            <a:r>
              <a:rPr lang="en-US" sz="1200" b="1" dirty="0">
                <a:latin typeface="Calibri" panose="020F0502020204030204" pitchFamily="34" charset="0"/>
                <a:cs typeface="Calibri" panose="020F0502020204030204" pitchFamily="34" charset="0"/>
              </a:rPr>
              <a:t>The </a:t>
            </a:r>
            <a:r>
              <a:rPr lang="en-US" sz="1200" b="1" dirty="0" err="1">
                <a:latin typeface="Calibri" panose="020F0502020204030204" pitchFamily="34" charset="0"/>
                <a:cs typeface="Calibri" panose="020F0502020204030204" pitchFamily="34" charset="0"/>
              </a:rPr>
              <a:t>iWay</a:t>
            </a:r>
            <a:r>
              <a:rPr lang="en-US" sz="1200" b="1" dirty="0">
                <a:latin typeface="Calibri" panose="020F0502020204030204" pitchFamily="34" charset="0"/>
                <a:cs typeface="Calibri" panose="020F0502020204030204" pitchFamily="34" charset="0"/>
              </a:rPr>
              <a:t> Relational Adapter – manages the optimization of the WebFOCUS request into a SQL request that the relational database can understand.  Whereas in other data sources native language is used to get data. </a:t>
            </a:r>
            <a:endParaRPr lang="en-US" sz="14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2834820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129C525F-F343-4B56-A788-D6E0F9E9A756}" type="slidenum">
              <a:rPr lang="en-US">
                <a:solidFill>
                  <a:srgbClr val="FFFFFF"/>
                </a:solidFill>
              </a:rPr>
              <a:pPr eaLnBrk="1" hangingPunct="1"/>
              <a:t>50</a:t>
            </a:fld>
            <a:endParaRPr lang="en-US">
              <a:solidFill>
                <a:srgbClr val="FFFFFF"/>
              </a:solidFill>
            </a:endParaRPr>
          </a:p>
        </p:txBody>
      </p:sp>
      <p:sp>
        <p:nvSpPr>
          <p:cNvPr id="66563" name="Rectangle 2"/>
          <p:cNvSpPr>
            <a:spLocks noGrp="1" noChangeArrowheads="1"/>
          </p:cNvSpPr>
          <p:nvPr>
            <p:ph type="title"/>
          </p:nvPr>
        </p:nvSpPr>
        <p:spPr>
          <a:xfrm>
            <a:off x="0" y="609600"/>
            <a:ext cx="7696200" cy="533400"/>
          </a:xfrm>
        </p:spPr>
        <p:txBody>
          <a:bodyPr/>
          <a:lstStyle/>
          <a:p>
            <a:pPr fontAlgn="auto">
              <a:spcAft>
                <a:spcPts val="0"/>
              </a:spcAft>
              <a:defRPr/>
            </a:pPr>
            <a:r>
              <a:rPr lang="en-US" sz="2400" smtClean="0">
                <a:cs typeface="Arial" pitchFamily="34" charset="0"/>
              </a:rPr>
              <a:t>What Is a Temporary Field?</a:t>
            </a:r>
          </a:p>
        </p:txBody>
      </p:sp>
      <p:sp>
        <p:nvSpPr>
          <p:cNvPr id="6" name="Rectangle 3"/>
          <p:cNvSpPr txBox="1">
            <a:spLocks noChangeArrowheads="1"/>
          </p:cNvSpPr>
          <p:nvPr/>
        </p:nvSpPr>
        <p:spPr bwMode="auto">
          <a:xfrm>
            <a:off x="914400" y="1676400"/>
            <a:ext cx="71628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normAutofit fontScale="77500" lnSpcReduction="20000"/>
          </a:bodyPr>
          <a:lstStyle>
            <a:lvl1pPr marL="317500" indent="-317500" algn="l" rtl="0" eaLnBrk="0" fontAlgn="base" hangingPunct="0">
              <a:spcBef>
                <a:spcPts val="700"/>
              </a:spcBef>
              <a:spcAft>
                <a:spcPct val="0"/>
              </a:spcAft>
              <a:buClr>
                <a:schemeClr val="accent2"/>
              </a:buClr>
              <a:buSzPct val="60000"/>
              <a:buFont typeface="Wingdings" pitchFamily="2" charset="2"/>
              <a:buChar char="q"/>
              <a:defRPr sz="2900" kern="1200">
                <a:solidFill>
                  <a:schemeClr val="accent2"/>
                </a:solidFill>
                <a:latin typeface="+mn-lt"/>
                <a:ea typeface="+mn-ea"/>
                <a:cs typeface="+mn-cs"/>
              </a:defRPr>
            </a:lvl1pPr>
            <a:lvl2pPr marL="638175" indent="-271463" algn="l" rtl="0" eaLnBrk="0" fontAlgn="base" hangingPunct="0">
              <a:spcBef>
                <a:spcPts val="550"/>
              </a:spcBef>
              <a:spcAft>
                <a:spcPct val="0"/>
              </a:spcAft>
              <a:buClr>
                <a:schemeClr val="accent1"/>
              </a:buClr>
              <a:buSzPct val="70000"/>
              <a:buFont typeface="Wingdings" pitchFamily="2" charset="2"/>
              <a:buChar char="q"/>
              <a:defRPr sz="2600" kern="1200">
                <a:solidFill>
                  <a:schemeClr val="accent2"/>
                </a:solidFill>
                <a:latin typeface="+mn-lt"/>
                <a:ea typeface="+mn-ea"/>
                <a:cs typeface="+mn-cs"/>
              </a:defRPr>
            </a:lvl2pPr>
            <a:lvl3pPr marL="912813" indent="-227013" algn="l" rtl="0" eaLnBrk="0" fontAlgn="base" hangingPunct="0">
              <a:spcBef>
                <a:spcPts val="500"/>
              </a:spcBef>
              <a:spcAft>
                <a:spcPct val="0"/>
              </a:spcAft>
              <a:buClr>
                <a:schemeClr val="accent2"/>
              </a:buClr>
              <a:buSzPct val="75000"/>
              <a:buFont typeface="Wingdings" pitchFamily="2" charset="2"/>
              <a:buChar char=""/>
              <a:defRPr sz="2300" kern="1200">
                <a:solidFill>
                  <a:schemeClr val="accent2"/>
                </a:solidFill>
                <a:latin typeface="+mn-lt"/>
                <a:ea typeface="+mn-ea"/>
                <a:cs typeface="+mn-cs"/>
              </a:defRPr>
            </a:lvl3pPr>
            <a:lvl4pPr marL="1370013" indent="-227013" algn="l" rtl="0" eaLnBrk="0" fontAlgn="base" hangingPunct="0">
              <a:spcBef>
                <a:spcPts val="400"/>
              </a:spcBef>
              <a:spcAft>
                <a:spcPct val="0"/>
              </a:spcAft>
              <a:buClr>
                <a:srgbClr val="7F7F7F"/>
              </a:buClr>
              <a:buSzPct val="75000"/>
              <a:buFont typeface="Wingdings" pitchFamily="2" charset="2"/>
              <a:buChar char=""/>
              <a:defRPr sz="2000" kern="1200">
                <a:solidFill>
                  <a:schemeClr val="accent2"/>
                </a:solidFill>
                <a:latin typeface="+mn-lt"/>
                <a:ea typeface="+mn-ea"/>
                <a:cs typeface="+mn-cs"/>
              </a:defRPr>
            </a:lvl4pPr>
            <a:lvl5pPr marL="1827213" indent="-227013" algn="l" rtl="0" eaLnBrk="0" fontAlgn="base" hangingPunct="0">
              <a:spcBef>
                <a:spcPts val="400"/>
              </a:spcBef>
              <a:spcAft>
                <a:spcPct val="0"/>
              </a:spcAft>
              <a:buClr>
                <a:srgbClr val="FFFFFF"/>
              </a:buClr>
              <a:buSzPct val="65000"/>
              <a:buFont typeface="Wingdings" pitchFamily="2" charset="2"/>
              <a:buChar char=""/>
              <a:defRPr sz="2000" kern="1200">
                <a:solidFill>
                  <a:schemeClr val="accent2"/>
                </a:solidFill>
                <a:latin typeface="+mn-lt"/>
                <a:ea typeface="+mn-ea"/>
                <a:cs typeface="+mn-cs"/>
              </a:defRPr>
            </a:lvl5pPr>
            <a:lvl6pPr marL="2102587" indent="-228542"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6837" indent="-228542"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088" indent="-228542"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5338" indent="-228542"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eaLnBrk="1" hangingPunct="1">
              <a:lnSpc>
                <a:spcPct val="120000"/>
              </a:lnSpc>
              <a:defRPr/>
            </a:pPr>
            <a:r>
              <a:rPr lang="en-US" smtClean="0"/>
              <a:t>Not stored in the data source</a:t>
            </a:r>
          </a:p>
          <a:p>
            <a:pPr eaLnBrk="1" hangingPunct="1">
              <a:lnSpc>
                <a:spcPct val="120000"/>
              </a:lnSpc>
              <a:defRPr/>
            </a:pPr>
            <a:r>
              <a:rPr lang="en-US" smtClean="0"/>
              <a:t>Calculated from the data or assigned an absolute value</a:t>
            </a:r>
          </a:p>
          <a:p>
            <a:pPr eaLnBrk="1" hangingPunct="1">
              <a:lnSpc>
                <a:spcPct val="120000"/>
              </a:lnSpc>
              <a:defRPr/>
            </a:pPr>
            <a:r>
              <a:rPr lang="en-US" smtClean="0"/>
              <a:t>Determine its value by writing an expression</a:t>
            </a:r>
          </a:p>
          <a:p>
            <a:pPr eaLnBrk="1" hangingPunct="1">
              <a:lnSpc>
                <a:spcPct val="120000"/>
              </a:lnSpc>
              <a:defRPr/>
            </a:pPr>
            <a:r>
              <a:rPr lang="en-US" smtClean="0"/>
              <a:t>Can combine fields, constants, and operators in an expression</a:t>
            </a:r>
          </a:p>
          <a:p>
            <a:pPr eaLnBrk="1" hangingPunct="1">
              <a:lnSpc>
                <a:spcPct val="120000"/>
              </a:lnSpc>
              <a:defRPr/>
            </a:pPr>
            <a:r>
              <a:rPr lang="en-US" smtClean="0"/>
              <a:t>Use one of the many supplied functions</a:t>
            </a:r>
          </a:p>
          <a:p>
            <a:pPr eaLnBrk="1" hangingPunct="1">
              <a:lnSpc>
                <a:spcPct val="120000"/>
              </a:lnSpc>
              <a:defRPr/>
            </a:pPr>
            <a:r>
              <a:rPr lang="en-US" smtClean="0"/>
              <a:t>Use one temporary field to evaluate another</a:t>
            </a:r>
          </a:p>
          <a:p>
            <a:pPr eaLnBrk="1" hangingPunct="1">
              <a:lnSpc>
                <a:spcPct val="120000"/>
              </a:lnSpc>
              <a:buFontTx/>
              <a:buNone/>
              <a:defRPr/>
            </a:pPr>
            <a:endParaRPr lang="en-US" smtClean="0"/>
          </a:p>
        </p:txBody>
      </p:sp>
    </p:spTree>
    <p:extLst>
      <p:ext uri="{BB962C8B-B14F-4D97-AF65-F5344CB8AC3E}">
        <p14:creationId xmlns:p14="http://schemas.microsoft.com/office/powerpoint/2010/main" val="175882883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6B1990CE-D0DB-4EB5-A31A-B83BC0C3904F}" type="slidenum">
              <a:rPr lang="en-US">
                <a:solidFill>
                  <a:srgbClr val="FFFFFF"/>
                </a:solidFill>
              </a:rPr>
              <a:pPr eaLnBrk="1" hangingPunct="1"/>
              <a:t>51</a:t>
            </a:fld>
            <a:endParaRPr lang="en-US">
              <a:solidFill>
                <a:srgbClr val="FFFFFF"/>
              </a:solidFill>
            </a:endParaRPr>
          </a:p>
        </p:txBody>
      </p:sp>
      <p:sp>
        <p:nvSpPr>
          <p:cNvPr id="67588" name="Rectangle 3"/>
          <p:cNvSpPr>
            <a:spLocks noGrp="1" noChangeArrowheads="1"/>
          </p:cNvSpPr>
          <p:nvPr>
            <p:ph type="title"/>
          </p:nvPr>
        </p:nvSpPr>
        <p:spPr>
          <a:xfrm>
            <a:off x="0" y="536575"/>
            <a:ext cx="7620000" cy="533400"/>
          </a:xfrm>
        </p:spPr>
        <p:txBody>
          <a:bodyPr/>
          <a:lstStyle/>
          <a:p>
            <a:pPr fontAlgn="auto">
              <a:spcAft>
                <a:spcPts val="0"/>
              </a:spcAft>
              <a:defRPr/>
            </a:pPr>
            <a:r>
              <a:rPr lang="en-US" sz="2400" smtClean="0">
                <a:cs typeface="Arial" pitchFamily="34" charset="0"/>
              </a:rPr>
              <a:t>  Temporary Fields</a:t>
            </a:r>
          </a:p>
        </p:txBody>
      </p:sp>
      <p:sp>
        <p:nvSpPr>
          <p:cNvPr id="5" name="Rectangle 2"/>
          <p:cNvSpPr txBox="1">
            <a:spLocks noChangeArrowheads="1"/>
          </p:cNvSpPr>
          <p:nvPr/>
        </p:nvSpPr>
        <p:spPr bwMode="auto">
          <a:xfrm>
            <a:off x="457200" y="1603375"/>
            <a:ext cx="8307388" cy="510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normAutofit fontScale="77500" lnSpcReduction="20000"/>
          </a:bodyPr>
          <a:lstStyle>
            <a:lvl1pPr marL="317500" indent="-317500" algn="l" rtl="0" eaLnBrk="0" fontAlgn="base" hangingPunct="0">
              <a:spcBef>
                <a:spcPts val="700"/>
              </a:spcBef>
              <a:spcAft>
                <a:spcPct val="0"/>
              </a:spcAft>
              <a:buClr>
                <a:schemeClr val="accent2"/>
              </a:buClr>
              <a:buSzPct val="60000"/>
              <a:buFont typeface="Wingdings" pitchFamily="2" charset="2"/>
              <a:buChar char="q"/>
              <a:defRPr sz="2900" kern="1200">
                <a:solidFill>
                  <a:schemeClr val="accent2"/>
                </a:solidFill>
                <a:latin typeface="+mn-lt"/>
                <a:ea typeface="+mn-ea"/>
                <a:cs typeface="+mn-cs"/>
              </a:defRPr>
            </a:lvl1pPr>
            <a:lvl2pPr marL="638175" indent="-271463" algn="l" rtl="0" eaLnBrk="0" fontAlgn="base" hangingPunct="0">
              <a:spcBef>
                <a:spcPts val="550"/>
              </a:spcBef>
              <a:spcAft>
                <a:spcPct val="0"/>
              </a:spcAft>
              <a:buClr>
                <a:schemeClr val="accent1"/>
              </a:buClr>
              <a:buSzPct val="70000"/>
              <a:buFont typeface="Wingdings" pitchFamily="2" charset="2"/>
              <a:buChar char="q"/>
              <a:defRPr sz="2600" kern="1200">
                <a:solidFill>
                  <a:schemeClr val="accent2"/>
                </a:solidFill>
                <a:latin typeface="+mn-lt"/>
                <a:ea typeface="+mn-ea"/>
                <a:cs typeface="+mn-cs"/>
              </a:defRPr>
            </a:lvl2pPr>
            <a:lvl3pPr marL="912813" indent="-227013" algn="l" rtl="0" eaLnBrk="0" fontAlgn="base" hangingPunct="0">
              <a:spcBef>
                <a:spcPts val="500"/>
              </a:spcBef>
              <a:spcAft>
                <a:spcPct val="0"/>
              </a:spcAft>
              <a:buClr>
                <a:schemeClr val="accent2"/>
              </a:buClr>
              <a:buSzPct val="75000"/>
              <a:buFont typeface="Wingdings" pitchFamily="2" charset="2"/>
              <a:buChar char=""/>
              <a:defRPr sz="2300" kern="1200">
                <a:solidFill>
                  <a:schemeClr val="accent2"/>
                </a:solidFill>
                <a:latin typeface="+mn-lt"/>
                <a:ea typeface="+mn-ea"/>
                <a:cs typeface="+mn-cs"/>
              </a:defRPr>
            </a:lvl3pPr>
            <a:lvl4pPr marL="1370013" indent="-227013" algn="l" rtl="0" eaLnBrk="0" fontAlgn="base" hangingPunct="0">
              <a:spcBef>
                <a:spcPts val="400"/>
              </a:spcBef>
              <a:spcAft>
                <a:spcPct val="0"/>
              </a:spcAft>
              <a:buClr>
                <a:srgbClr val="7F7F7F"/>
              </a:buClr>
              <a:buSzPct val="75000"/>
              <a:buFont typeface="Wingdings" pitchFamily="2" charset="2"/>
              <a:buChar char=""/>
              <a:defRPr sz="2000" kern="1200">
                <a:solidFill>
                  <a:schemeClr val="accent2"/>
                </a:solidFill>
                <a:latin typeface="+mn-lt"/>
                <a:ea typeface="+mn-ea"/>
                <a:cs typeface="+mn-cs"/>
              </a:defRPr>
            </a:lvl4pPr>
            <a:lvl5pPr marL="1827213" indent="-227013" algn="l" rtl="0" eaLnBrk="0" fontAlgn="base" hangingPunct="0">
              <a:spcBef>
                <a:spcPts val="400"/>
              </a:spcBef>
              <a:spcAft>
                <a:spcPct val="0"/>
              </a:spcAft>
              <a:buClr>
                <a:srgbClr val="FFFFFF"/>
              </a:buClr>
              <a:buSzPct val="65000"/>
              <a:buFont typeface="Wingdings" pitchFamily="2" charset="2"/>
              <a:buChar char=""/>
              <a:defRPr sz="2000" kern="1200">
                <a:solidFill>
                  <a:schemeClr val="accent2"/>
                </a:solidFill>
                <a:latin typeface="+mn-lt"/>
                <a:ea typeface="+mn-ea"/>
                <a:cs typeface="+mn-cs"/>
              </a:defRPr>
            </a:lvl5pPr>
            <a:lvl6pPr marL="2102587" indent="-228542"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6837" indent="-228542"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088" indent="-228542"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5338" indent="-228542"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eaLnBrk="1" hangingPunct="1">
              <a:buFontTx/>
              <a:buNone/>
              <a:defRPr/>
            </a:pPr>
            <a:r>
              <a:rPr lang="en-US" sz="1600" dirty="0" smtClean="0"/>
              <a:t>Create temporary fields using fields that exist in the database and then use them in reports. There are two categories of temporary fields that can be created.</a:t>
            </a:r>
          </a:p>
          <a:p>
            <a:pPr marL="0" indent="0" eaLnBrk="1" hangingPunct="1">
              <a:buFontTx/>
              <a:buNone/>
              <a:defRPr/>
            </a:pPr>
            <a:endParaRPr lang="en-US" sz="1600" dirty="0" smtClean="0"/>
          </a:p>
          <a:p>
            <a:pPr marL="0" indent="0" eaLnBrk="1" hangingPunct="1">
              <a:buFontTx/>
              <a:buNone/>
              <a:defRPr/>
            </a:pPr>
            <a:r>
              <a:rPr lang="en-US" sz="1600" b="1" dirty="0" smtClean="0"/>
              <a:t>DEFINE: </a:t>
            </a:r>
            <a:r>
              <a:rPr lang="en-US" sz="1600" dirty="0" smtClean="0"/>
              <a:t>Based on data source values </a:t>
            </a:r>
          </a:p>
          <a:p>
            <a:pPr lvl="1" eaLnBrk="1" hangingPunct="1">
              <a:defRPr/>
            </a:pPr>
            <a:r>
              <a:rPr lang="en-US" dirty="0" smtClean="0"/>
              <a:t>Evaluated as each record that meets the selection criteria is retrieved from the data source</a:t>
            </a:r>
          </a:p>
          <a:p>
            <a:pPr lvl="1" eaLnBrk="1" hangingPunct="1">
              <a:defRPr/>
            </a:pPr>
            <a:r>
              <a:rPr lang="en-US" dirty="0" smtClean="0"/>
              <a:t>These values are not stored in the data source but can be calculated from the data in the database.</a:t>
            </a:r>
          </a:p>
          <a:p>
            <a:pPr lvl="1" eaLnBrk="1" hangingPunct="1">
              <a:defRPr/>
            </a:pPr>
            <a:r>
              <a:rPr lang="en-US" dirty="0" smtClean="0"/>
              <a:t>Created as a separate component in the procedure window of the report. Must be executed to become available for use in a report.</a:t>
            </a:r>
          </a:p>
          <a:p>
            <a:pPr lvl="1" eaLnBrk="1" hangingPunct="1">
              <a:defRPr/>
            </a:pPr>
            <a:endParaRPr lang="en-US" dirty="0" smtClean="0"/>
          </a:p>
          <a:p>
            <a:pPr marL="0" indent="0" eaLnBrk="1" hangingPunct="1">
              <a:buFontTx/>
              <a:buNone/>
              <a:defRPr/>
            </a:pPr>
            <a:r>
              <a:rPr lang="en-US" sz="1600" b="1" dirty="0" smtClean="0"/>
              <a:t>COMPUTE: </a:t>
            </a:r>
            <a:r>
              <a:rPr lang="en-US" sz="1600" dirty="0" smtClean="0"/>
              <a:t>Based on internal matrix values. </a:t>
            </a:r>
          </a:p>
          <a:p>
            <a:pPr lvl="1" eaLnBrk="1" hangingPunct="1">
              <a:defRPr/>
            </a:pPr>
            <a:r>
              <a:rPr lang="en-US" dirty="0" smtClean="0"/>
              <a:t>Evaluated at the report level after all of the data that meets the selection criteria is retrieved, aggregated and sorted at the internal matrix level.</a:t>
            </a:r>
          </a:p>
          <a:p>
            <a:pPr lvl="1" eaLnBrk="1" hangingPunct="1">
              <a:defRPr/>
            </a:pPr>
            <a:r>
              <a:rPr lang="en-US" dirty="0" smtClean="0"/>
              <a:t>Created with in the report itself and are automatically inserted as column in the report.</a:t>
            </a:r>
          </a:p>
          <a:p>
            <a:pPr lvl="1" eaLnBrk="1" hangingPunct="1">
              <a:defRPr/>
            </a:pPr>
            <a:r>
              <a:rPr lang="en-US" dirty="0" smtClean="0"/>
              <a:t>Cannot be used as primary sort field.</a:t>
            </a:r>
          </a:p>
        </p:txBody>
      </p:sp>
    </p:spTree>
    <p:extLst>
      <p:ext uri="{BB962C8B-B14F-4D97-AF65-F5344CB8AC3E}">
        <p14:creationId xmlns:p14="http://schemas.microsoft.com/office/powerpoint/2010/main" val="330252898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4568A059-8131-4CC6-97B6-B3DA1832616D}" type="slidenum">
              <a:rPr lang="en-US">
                <a:solidFill>
                  <a:srgbClr val="FFFFFF"/>
                </a:solidFill>
              </a:rPr>
              <a:pPr eaLnBrk="1" hangingPunct="1"/>
              <a:t>52</a:t>
            </a:fld>
            <a:endParaRPr lang="en-US">
              <a:solidFill>
                <a:srgbClr val="FFFFFF"/>
              </a:solidFill>
            </a:endParaRPr>
          </a:p>
        </p:txBody>
      </p:sp>
      <p:sp>
        <p:nvSpPr>
          <p:cNvPr id="68611" name="Rectangle 2"/>
          <p:cNvSpPr>
            <a:spLocks noGrp="1" noChangeArrowheads="1"/>
          </p:cNvSpPr>
          <p:nvPr>
            <p:ph type="title"/>
          </p:nvPr>
        </p:nvSpPr>
        <p:spPr>
          <a:xfrm>
            <a:off x="0" y="533400"/>
            <a:ext cx="7696200" cy="533400"/>
          </a:xfrm>
        </p:spPr>
        <p:txBody>
          <a:bodyPr/>
          <a:lstStyle/>
          <a:p>
            <a:pPr fontAlgn="auto">
              <a:spcAft>
                <a:spcPts val="0"/>
              </a:spcAft>
              <a:defRPr/>
            </a:pPr>
            <a:r>
              <a:rPr lang="en-US" sz="2400" smtClean="0">
                <a:cs typeface="Arial" pitchFamily="34" charset="0"/>
              </a:rPr>
              <a:t>Saving and Reusing Report Output</a:t>
            </a:r>
          </a:p>
        </p:txBody>
      </p:sp>
      <p:sp>
        <p:nvSpPr>
          <p:cNvPr id="6" name="Rectangle 3"/>
          <p:cNvSpPr txBox="1">
            <a:spLocks noChangeArrowheads="1"/>
          </p:cNvSpPr>
          <p:nvPr/>
        </p:nvSpPr>
        <p:spPr bwMode="auto">
          <a:xfrm>
            <a:off x="838200" y="1676400"/>
            <a:ext cx="70104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normAutofit fontScale="92500" lnSpcReduction="20000"/>
          </a:bodyPr>
          <a:lstStyle>
            <a:lvl1pPr marL="317500" indent="-317500" algn="l" rtl="0" eaLnBrk="0" fontAlgn="base" hangingPunct="0">
              <a:spcBef>
                <a:spcPts val="700"/>
              </a:spcBef>
              <a:spcAft>
                <a:spcPct val="0"/>
              </a:spcAft>
              <a:buClr>
                <a:schemeClr val="accent2"/>
              </a:buClr>
              <a:buSzPct val="60000"/>
              <a:buFont typeface="Wingdings" pitchFamily="2" charset="2"/>
              <a:buChar char="q"/>
              <a:defRPr sz="2900" kern="1200">
                <a:solidFill>
                  <a:schemeClr val="accent2"/>
                </a:solidFill>
                <a:latin typeface="+mn-lt"/>
                <a:ea typeface="+mn-ea"/>
                <a:cs typeface="+mn-cs"/>
              </a:defRPr>
            </a:lvl1pPr>
            <a:lvl2pPr marL="638175" indent="-271463" algn="l" rtl="0" eaLnBrk="0" fontAlgn="base" hangingPunct="0">
              <a:spcBef>
                <a:spcPts val="550"/>
              </a:spcBef>
              <a:spcAft>
                <a:spcPct val="0"/>
              </a:spcAft>
              <a:buClr>
                <a:schemeClr val="accent1"/>
              </a:buClr>
              <a:buSzPct val="70000"/>
              <a:buFont typeface="Wingdings" pitchFamily="2" charset="2"/>
              <a:buChar char="q"/>
              <a:defRPr sz="2600" kern="1200">
                <a:solidFill>
                  <a:schemeClr val="accent2"/>
                </a:solidFill>
                <a:latin typeface="+mn-lt"/>
                <a:ea typeface="+mn-ea"/>
                <a:cs typeface="+mn-cs"/>
              </a:defRPr>
            </a:lvl2pPr>
            <a:lvl3pPr marL="912813" indent="-227013" algn="l" rtl="0" eaLnBrk="0" fontAlgn="base" hangingPunct="0">
              <a:spcBef>
                <a:spcPts val="500"/>
              </a:spcBef>
              <a:spcAft>
                <a:spcPct val="0"/>
              </a:spcAft>
              <a:buClr>
                <a:schemeClr val="accent2"/>
              </a:buClr>
              <a:buSzPct val="75000"/>
              <a:buFont typeface="Wingdings" pitchFamily="2" charset="2"/>
              <a:buChar char=""/>
              <a:defRPr sz="2300" kern="1200">
                <a:solidFill>
                  <a:schemeClr val="accent2"/>
                </a:solidFill>
                <a:latin typeface="+mn-lt"/>
                <a:ea typeface="+mn-ea"/>
                <a:cs typeface="+mn-cs"/>
              </a:defRPr>
            </a:lvl3pPr>
            <a:lvl4pPr marL="1370013" indent="-227013" algn="l" rtl="0" eaLnBrk="0" fontAlgn="base" hangingPunct="0">
              <a:spcBef>
                <a:spcPts val="400"/>
              </a:spcBef>
              <a:spcAft>
                <a:spcPct val="0"/>
              </a:spcAft>
              <a:buClr>
                <a:srgbClr val="7F7F7F"/>
              </a:buClr>
              <a:buSzPct val="75000"/>
              <a:buFont typeface="Wingdings" pitchFamily="2" charset="2"/>
              <a:buChar char=""/>
              <a:defRPr sz="2000" kern="1200">
                <a:solidFill>
                  <a:schemeClr val="accent2"/>
                </a:solidFill>
                <a:latin typeface="+mn-lt"/>
                <a:ea typeface="+mn-ea"/>
                <a:cs typeface="+mn-cs"/>
              </a:defRPr>
            </a:lvl4pPr>
            <a:lvl5pPr marL="1827213" indent="-227013" algn="l" rtl="0" eaLnBrk="0" fontAlgn="base" hangingPunct="0">
              <a:spcBef>
                <a:spcPts val="400"/>
              </a:spcBef>
              <a:spcAft>
                <a:spcPct val="0"/>
              </a:spcAft>
              <a:buClr>
                <a:srgbClr val="FFFFFF"/>
              </a:buClr>
              <a:buSzPct val="65000"/>
              <a:buFont typeface="Wingdings" pitchFamily="2" charset="2"/>
              <a:buChar char=""/>
              <a:defRPr sz="2000" kern="1200">
                <a:solidFill>
                  <a:schemeClr val="accent2"/>
                </a:solidFill>
                <a:latin typeface="+mn-lt"/>
                <a:ea typeface="+mn-ea"/>
                <a:cs typeface="+mn-cs"/>
              </a:defRPr>
            </a:lvl5pPr>
            <a:lvl6pPr marL="2102587" indent="-228542"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6837" indent="-228542"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088" indent="-228542"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5338" indent="-228542"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eaLnBrk="1" hangingPunct="1">
              <a:defRPr/>
            </a:pPr>
            <a:r>
              <a:rPr lang="en-US" sz="1400" b="1" dirty="0" smtClean="0"/>
              <a:t>Types of Output Files</a:t>
            </a:r>
          </a:p>
          <a:p>
            <a:pPr lvl="1" eaLnBrk="1" hangingPunct="1">
              <a:buFontTx/>
              <a:buNone/>
              <a:defRPr/>
            </a:pPr>
            <a:r>
              <a:rPr lang="en-US" sz="1400" dirty="0" smtClean="0"/>
              <a:t>Output file is classified into two types: </a:t>
            </a:r>
          </a:p>
          <a:p>
            <a:pPr lvl="1" eaLnBrk="1" hangingPunct="1">
              <a:defRPr/>
            </a:pPr>
            <a:r>
              <a:rPr lang="en-US" sz="1400" b="1" dirty="0" smtClean="0"/>
              <a:t>Save</a:t>
            </a:r>
            <a:r>
              <a:rPr lang="en-US" sz="1400" dirty="0" smtClean="0"/>
              <a:t> – Can be used by a variety of applications</a:t>
            </a:r>
          </a:p>
          <a:p>
            <a:pPr lvl="2" eaLnBrk="1" hangingPunct="1">
              <a:defRPr/>
            </a:pPr>
            <a:r>
              <a:rPr lang="en-US" dirty="0" smtClean="0"/>
              <a:t>Output format is ALPHA, an ASCII text file</a:t>
            </a:r>
          </a:p>
          <a:p>
            <a:pPr lvl="2" eaLnBrk="1" hangingPunct="1">
              <a:buFontTx/>
              <a:buNone/>
              <a:defRPr/>
            </a:pPr>
            <a:r>
              <a:rPr lang="en-US" dirty="0" smtClean="0"/>
              <a:t>(Ex: Save file as a MS Excel file)</a:t>
            </a:r>
          </a:p>
          <a:p>
            <a:pPr lvl="2" eaLnBrk="1" hangingPunct="1">
              <a:defRPr/>
            </a:pPr>
            <a:r>
              <a:rPr lang="en-US" dirty="0" smtClean="0"/>
              <a:t>SAVB is same like SAVE, numeric data will be stored in internal format (Binary).</a:t>
            </a:r>
          </a:p>
          <a:p>
            <a:pPr lvl="1" eaLnBrk="1" hangingPunct="1">
              <a:defRPr/>
            </a:pPr>
            <a:r>
              <a:rPr lang="en-US" sz="1400" b="1" dirty="0" smtClean="0"/>
              <a:t>Hold </a:t>
            </a:r>
            <a:r>
              <a:rPr lang="en-US" sz="1400" dirty="0" smtClean="0"/>
              <a:t>- Can use as input to another </a:t>
            </a:r>
            <a:r>
              <a:rPr lang="en-US" sz="1400" dirty="0" err="1" smtClean="0"/>
              <a:t>WebFOCUS</a:t>
            </a:r>
            <a:r>
              <a:rPr lang="en-US" sz="1400" dirty="0" smtClean="0"/>
              <a:t> procedure</a:t>
            </a:r>
          </a:p>
          <a:p>
            <a:pPr lvl="2" eaLnBrk="1" hangingPunct="1">
              <a:defRPr/>
            </a:pPr>
            <a:r>
              <a:rPr lang="en-US" dirty="0" smtClean="0"/>
              <a:t>When a hold file is created, corresponding MF is created</a:t>
            </a:r>
          </a:p>
          <a:p>
            <a:pPr lvl="2" eaLnBrk="1" hangingPunct="1">
              <a:defRPr/>
            </a:pPr>
            <a:r>
              <a:rPr lang="en-US" dirty="0" smtClean="0"/>
              <a:t>Faster and more efficient retrieval</a:t>
            </a:r>
          </a:p>
          <a:p>
            <a:pPr lvl="2" eaLnBrk="1" hangingPunct="1">
              <a:defRPr/>
            </a:pPr>
            <a:r>
              <a:rPr lang="en-US" dirty="0" smtClean="0"/>
              <a:t> Using PCHOLD will transfer data automatically from server to client</a:t>
            </a:r>
          </a:p>
          <a:p>
            <a:pPr lvl="2" eaLnBrk="1" hangingPunct="1">
              <a:defRPr/>
            </a:pPr>
            <a:endParaRPr lang="en-US" dirty="0" smtClean="0"/>
          </a:p>
          <a:p>
            <a:pPr eaLnBrk="1" hangingPunct="1">
              <a:defRPr/>
            </a:pPr>
            <a:r>
              <a:rPr lang="en-US" sz="1400" b="1" dirty="0" smtClean="0"/>
              <a:t>How to Create a HOLD File</a:t>
            </a:r>
            <a:r>
              <a:rPr lang="en-US" sz="1400" dirty="0" smtClean="0"/>
              <a:t> </a:t>
            </a:r>
          </a:p>
          <a:p>
            <a:pPr lvl="1" eaLnBrk="1" hangingPunct="1">
              <a:buFontTx/>
              <a:buNone/>
              <a:defRPr/>
            </a:pPr>
            <a:r>
              <a:rPr lang="en-US" sz="1400" dirty="0" smtClean="0"/>
              <a:t>	Ex1: ON TABLE HOLD AS MYHOLD</a:t>
            </a:r>
          </a:p>
          <a:p>
            <a:pPr lvl="1" eaLnBrk="1" hangingPunct="1">
              <a:buFontTx/>
              <a:buNone/>
              <a:defRPr/>
            </a:pPr>
            <a:r>
              <a:rPr lang="en-US" sz="1400" dirty="0" smtClean="0"/>
              <a:t>	Ex2: ON TABLE SAVE [AS filename] [FORMAT </a:t>
            </a:r>
            <a:r>
              <a:rPr lang="en-US" sz="1400" dirty="0" err="1" smtClean="0"/>
              <a:t>fmt</a:t>
            </a:r>
            <a:r>
              <a:rPr lang="en-US" sz="1400" dirty="0" smtClean="0"/>
              <a:t>] [MISSING {ON|</a:t>
            </a:r>
            <a:r>
              <a:rPr lang="en-US" sz="1400" u="sng" dirty="0" smtClean="0"/>
              <a:t>OFF</a:t>
            </a:r>
            <a:r>
              <a:rPr lang="en-US" sz="1400" dirty="0" smtClean="0"/>
              <a:t>}]</a:t>
            </a:r>
          </a:p>
          <a:p>
            <a:pPr eaLnBrk="1" hangingPunct="1">
              <a:lnSpc>
                <a:spcPct val="80000"/>
              </a:lnSpc>
              <a:defRPr/>
            </a:pPr>
            <a:endParaRPr lang="en-US" sz="1400" dirty="0" smtClean="0"/>
          </a:p>
          <a:p>
            <a:pPr eaLnBrk="1" hangingPunct="1">
              <a:lnSpc>
                <a:spcPct val="80000"/>
              </a:lnSpc>
              <a:defRPr/>
            </a:pPr>
            <a:endParaRPr lang="en-US" dirty="0" smtClean="0"/>
          </a:p>
        </p:txBody>
      </p:sp>
    </p:spTree>
    <p:extLst>
      <p:ext uri="{BB962C8B-B14F-4D97-AF65-F5344CB8AC3E}">
        <p14:creationId xmlns:p14="http://schemas.microsoft.com/office/powerpoint/2010/main" val="309449159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14BE270E-3EAF-440F-9670-4C55A45AB9A5}" type="slidenum">
              <a:rPr lang="en-US">
                <a:solidFill>
                  <a:srgbClr val="FFFFFF"/>
                </a:solidFill>
              </a:rPr>
              <a:pPr eaLnBrk="1" hangingPunct="1"/>
              <a:t>53</a:t>
            </a:fld>
            <a:endParaRPr lang="en-US">
              <a:solidFill>
                <a:srgbClr val="FFFFFF"/>
              </a:solidFill>
            </a:endParaRPr>
          </a:p>
        </p:txBody>
      </p:sp>
      <p:sp>
        <p:nvSpPr>
          <p:cNvPr id="68611" name="Rectangle 2"/>
          <p:cNvSpPr txBox="1">
            <a:spLocks noChangeArrowheads="1"/>
          </p:cNvSpPr>
          <p:nvPr/>
        </p:nvSpPr>
        <p:spPr bwMode="auto">
          <a:xfrm>
            <a:off x="685800" y="1447800"/>
            <a:ext cx="77724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lstStyle>
            <a:lvl1pPr marL="317500" indent="-3175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just" eaLnBrk="1" hangingPunct="1">
              <a:lnSpc>
                <a:spcPct val="125000"/>
              </a:lnSpc>
              <a:spcBef>
                <a:spcPts val="700"/>
              </a:spcBef>
              <a:buClr>
                <a:schemeClr val="accent2"/>
              </a:buClr>
              <a:buSzPct val="60000"/>
              <a:buFont typeface="Wingdings" pitchFamily="2" charset="2"/>
              <a:buChar char="q"/>
            </a:pPr>
            <a:r>
              <a:rPr lang="en-US" sz="1600" b="1">
                <a:solidFill>
                  <a:schemeClr val="accent2"/>
                </a:solidFill>
                <a:latin typeface="Tw Cen MT" pitchFamily="34" charset="0"/>
              </a:rPr>
              <a:t>SAVE File:</a:t>
            </a:r>
            <a:r>
              <a:rPr lang="en-US" sz="1600">
                <a:solidFill>
                  <a:schemeClr val="accent2"/>
                </a:solidFill>
                <a:latin typeface="Tw Cen MT" pitchFamily="34" charset="0"/>
              </a:rPr>
              <a:t> An extract file that saves the data of a report, but does not save heading or subtotals or create a Master File. It’s a simple sequential character data that can be used by other programs or merged into another data file using a data maintenance request.</a:t>
            </a:r>
          </a:p>
          <a:p>
            <a:pPr algn="just" eaLnBrk="1" hangingPunct="1">
              <a:lnSpc>
                <a:spcPct val="125000"/>
              </a:lnSpc>
              <a:spcBef>
                <a:spcPts val="700"/>
              </a:spcBef>
              <a:buClr>
                <a:schemeClr val="accent2"/>
              </a:buClr>
              <a:buSzPct val="60000"/>
              <a:buFont typeface="Wingdings" pitchFamily="2" charset="2"/>
              <a:buChar char="q"/>
            </a:pPr>
            <a:endParaRPr lang="en-US" sz="1600">
              <a:solidFill>
                <a:schemeClr val="accent2"/>
              </a:solidFill>
              <a:latin typeface="Tw Cen MT" pitchFamily="34" charset="0"/>
            </a:endParaRPr>
          </a:p>
          <a:p>
            <a:pPr algn="just" eaLnBrk="1" hangingPunct="1">
              <a:lnSpc>
                <a:spcPct val="125000"/>
              </a:lnSpc>
              <a:spcBef>
                <a:spcPts val="700"/>
              </a:spcBef>
              <a:buClr>
                <a:schemeClr val="accent2"/>
              </a:buClr>
              <a:buSzPct val="60000"/>
              <a:buFont typeface="Wingdings" pitchFamily="2" charset="2"/>
              <a:buChar char="q"/>
            </a:pPr>
            <a:r>
              <a:rPr lang="en-US" sz="1600" b="1">
                <a:solidFill>
                  <a:schemeClr val="accent2"/>
                </a:solidFill>
                <a:latin typeface="Tw Cen MT" pitchFamily="34" charset="0"/>
              </a:rPr>
              <a:t>HOLD File:</a:t>
            </a:r>
            <a:r>
              <a:rPr lang="en-US" sz="1600">
                <a:solidFill>
                  <a:schemeClr val="accent2"/>
                </a:solidFill>
                <a:latin typeface="Tw Cen MT" pitchFamily="34" charset="0"/>
              </a:rPr>
              <a:t> An extract file saved as a sequential data source that contains the result of a report request. It may have a corresponding HOLD Master File. The default extension for an extract file is </a:t>
            </a:r>
            <a:r>
              <a:rPr lang="en-US" sz="1600" b="1">
                <a:solidFill>
                  <a:schemeClr val="accent2"/>
                </a:solidFill>
                <a:latin typeface="Tw Cen MT" pitchFamily="34" charset="0"/>
              </a:rPr>
              <a:t>.ftm</a:t>
            </a:r>
            <a:r>
              <a:rPr lang="en-US" sz="1600">
                <a:solidFill>
                  <a:schemeClr val="accent2"/>
                </a:solidFill>
                <a:latin typeface="Tw Cen MT" pitchFamily="34" charset="0"/>
              </a:rPr>
              <a:t> unless the FORMAT option is specified. If the Master File created then the name is same as the extract file with the extension </a:t>
            </a:r>
            <a:r>
              <a:rPr lang="en-US" sz="1600" b="1">
                <a:solidFill>
                  <a:schemeClr val="accent2"/>
                </a:solidFill>
                <a:latin typeface="Tw Cen MT" pitchFamily="34" charset="0"/>
              </a:rPr>
              <a:t>.mas</a:t>
            </a:r>
          </a:p>
          <a:p>
            <a:pPr algn="just" eaLnBrk="1" hangingPunct="1">
              <a:lnSpc>
                <a:spcPct val="125000"/>
              </a:lnSpc>
              <a:spcBef>
                <a:spcPts val="700"/>
              </a:spcBef>
              <a:buClr>
                <a:schemeClr val="accent2"/>
              </a:buClr>
              <a:buSzPct val="60000"/>
              <a:buFont typeface="Wingdings" pitchFamily="2" charset="2"/>
              <a:buChar char="q"/>
            </a:pPr>
            <a:endParaRPr lang="en-US" sz="1600" b="1">
              <a:solidFill>
                <a:schemeClr val="accent2"/>
              </a:solidFill>
              <a:latin typeface="Tw Cen MT" pitchFamily="34" charset="0"/>
            </a:endParaRPr>
          </a:p>
          <a:p>
            <a:pPr algn="just" eaLnBrk="1" hangingPunct="1">
              <a:lnSpc>
                <a:spcPct val="125000"/>
              </a:lnSpc>
              <a:spcBef>
                <a:spcPts val="700"/>
              </a:spcBef>
              <a:buClr>
                <a:schemeClr val="accent2"/>
              </a:buClr>
              <a:buSzPct val="60000"/>
              <a:buFont typeface="Wingdings" pitchFamily="2" charset="2"/>
              <a:buChar char="q"/>
            </a:pPr>
            <a:r>
              <a:rPr lang="en-US" sz="1600" b="1">
                <a:solidFill>
                  <a:schemeClr val="accent2"/>
                </a:solidFill>
                <a:latin typeface="Tw Cen MT" pitchFamily="34" charset="0"/>
              </a:rPr>
              <a:t>PCHOLD File:</a:t>
            </a:r>
            <a:r>
              <a:rPr lang="en-US" sz="1600">
                <a:solidFill>
                  <a:schemeClr val="accent2"/>
                </a:solidFill>
                <a:latin typeface="Tw Cen MT" pitchFamily="34" charset="0"/>
              </a:rPr>
              <a:t> The output of a report request that uses data in the server environment can be automatically transferred to a file on the local computer using a special type of file called a PCHOLD file. Both the data source and the internal Master File are automatically transferred to the personal computer running Developer Studio.</a:t>
            </a:r>
          </a:p>
        </p:txBody>
      </p:sp>
      <p:sp>
        <p:nvSpPr>
          <p:cNvPr id="68612" name="Rectangle 3"/>
          <p:cNvSpPr>
            <a:spLocks noChangeArrowheads="1"/>
          </p:cNvSpPr>
          <p:nvPr/>
        </p:nvSpPr>
        <p:spPr bwMode="auto">
          <a:xfrm>
            <a:off x="0" y="609600"/>
            <a:ext cx="76962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lstStyle/>
          <a:p>
            <a:pPr algn="ctr"/>
            <a:r>
              <a:rPr lang="en-US" sz="2400">
                <a:solidFill>
                  <a:schemeClr val="accent2"/>
                </a:solidFill>
              </a:rPr>
              <a:t>Saving and Reusing Report Output</a:t>
            </a:r>
          </a:p>
        </p:txBody>
      </p:sp>
    </p:spTree>
    <p:extLst>
      <p:ext uri="{BB962C8B-B14F-4D97-AF65-F5344CB8AC3E}">
        <p14:creationId xmlns:p14="http://schemas.microsoft.com/office/powerpoint/2010/main" val="50167291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Content Placeholder 2"/>
          <p:cNvSpPr>
            <a:spLocks noGrp="1"/>
          </p:cNvSpPr>
          <p:nvPr>
            <p:ph idx="1"/>
          </p:nvPr>
        </p:nvSpPr>
        <p:spPr/>
        <p:txBody>
          <a:bodyPr/>
          <a:lstStyle/>
          <a:p>
            <a:pPr>
              <a:buFont typeface="Wingdings" pitchFamily="2" charset="2"/>
              <a:buNone/>
            </a:pPr>
            <a:endParaRPr lang="en-US" sz="4000" smtClean="0">
              <a:cs typeface="Arial" pitchFamily="34" charset="0"/>
            </a:endParaRPr>
          </a:p>
          <a:p>
            <a:pPr>
              <a:buFont typeface="Wingdings" pitchFamily="2" charset="2"/>
              <a:buNone/>
            </a:pPr>
            <a:endParaRPr lang="en-US" sz="4000" smtClean="0">
              <a:cs typeface="Arial" pitchFamily="34" charset="0"/>
            </a:endParaRPr>
          </a:p>
          <a:p>
            <a:pPr algn="ctr">
              <a:buFont typeface="Wingdings" pitchFamily="2" charset="2"/>
              <a:buNone/>
            </a:pPr>
            <a:r>
              <a:rPr lang="en-US" sz="4000" smtClean="0">
                <a:cs typeface="Arial" pitchFamily="34" charset="0"/>
              </a:rPr>
              <a:t>Questions?</a:t>
            </a:r>
          </a:p>
        </p:txBody>
      </p:sp>
      <p:sp>
        <p:nvSpPr>
          <p:cNvPr id="69635"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F2CF20CF-3613-4CDC-BC41-9C046F52449C}" type="slidenum">
              <a:rPr lang="en-US">
                <a:solidFill>
                  <a:srgbClr val="FFFFFF"/>
                </a:solidFill>
              </a:rPr>
              <a:pPr eaLnBrk="1" hangingPunct="1"/>
              <a:t>54</a:t>
            </a:fld>
            <a:endParaRPr lang="en-US">
              <a:solidFill>
                <a:srgbClr val="FFFFFF"/>
              </a:solidFill>
            </a:endParaRPr>
          </a:p>
        </p:txBody>
      </p:sp>
    </p:spTree>
    <p:extLst>
      <p:ext uri="{BB962C8B-B14F-4D97-AF65-F5344CB8AC3E}">
        <p14:creationId xmlns:p14="http://schemas.microsoft.com/office/powerpoint/2010/main" val="155441396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Group 165"/>
          <p:cNvGraphicFramePr>
            <a:graphicFrameLocks noGrp="1"/>
          </p:cNvGraphicFramePr>
          <p:nvPr>
            <p:ph idx="1"/>
          </p:nvPr>
        </p:nvGraphicFramePr>
        <p:xfrm>
          <a:off x="0" y="1524000"/>
          <a:ext cx="9144000" cy="5478464"/>
        </p:xfrm>
        <a:graphic>
          <a:graphicData uri="http://schemas.openxmlformats.org/drawingml/2006/table">
            <a:tbl>
              <a:tblPr/>
              <a:tblGrid>
                <a:gridCol w="1184776"/>
                <a:gridCol w="6756066"/>
                <a:gridCol w="1203158"/>
              </a:tblGrid>
              <a:tr h="304799">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r>
                        <a:rPr kumimoji="0" lang="en-US" sz="1400" b="1" i="0" u="none" strike="noStrike" cap="none" normalizeH="0" baseline="0" dirty="0" smtClean="0">
                          <a:ln>
                            <a:noFill/>
                          </a:ln>
                          <a:solidFill>
                            <a:schemeClr val="accent2"/>
                          </a:solidFill>
                          <a:effectLst/>
                          <a:latin typeface="Arial" pitchFamily="34" charset="0"/>
                          <a:cs typeface="Arial" pitchFamily="34" charset="0"/>
                        </a:rPr>
                        <a:t>Format</a:t>
                      </a:r>
                      <a:r>
                        <a:rPr kumimoji="0" lang="en-US" sz="1400" b="1" i="0" u="none" strike="noStrike" cap="none" normalizeH="0" baseline="0" dirty="0" smtClean="0">
                          <a:ln>
                            <a:noFill/>
                          </a:ln>
                          <a:solidFill>
                            <a:schemeClr val="accent2"/>
                          </a:solidFill>
                          <a:effectLst/>
                          <a:latin typeface="Times New Roman" pitchFamily="18" charset="0"/>
                        </a:rPr>
                        <a:t>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r>
                        <a:rPr kumimoji="0" lang="en-US" sz="1400" b="1" i="0" u="none" strike="noStrike" cap="none" normalizeH="0" baseline="0" dirty="0" smtClean="0">
                          <a:ln>
                            <a:noFill/>
                          </a:ln>
                          <a:solidFill>
                            <a:schemeClr val="accent2"/>
                          </a:solidFill>
                          <a:effectLst/>
                          <a:latin typeface="Arial" pitchFamily="34" charset="0"/>
                          <a:cs typeface="Arial" pitchFamily="34" charset="0"/>
                        </a:rPr>
                        <a:t>Output</a:t>
                      </a:r>
                      <a:r>
                        <a:rPr kumimoji="0" lang="en-US" sz="1400" b="1" i="0" u="none" strike="noStrike" cap="none" normalizeH="0" baseline="0" dirty="0" smtClean="0">
                          <a:ln>
                            <a:noFill/>
                          </a:ln>
                          <a:solidFill>
                            <a:schemeClr val="accent2"/>
                          </a:solidFill>
                          <a:effectLst/>
                          <a:latin typeface="Times New Roman" pitchFamily="18" charset="0"/>
                        </a:rPr>
                        <a:t>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r>
                        <a:rPr kumimoji="0" lang="en-US" sz="1400" b="1" i="0" u="none" strike="noStrike" cap="none" normalizeH="0" baseline="0" smtClean="0">
                          <a:ln>
                            <a:noFill/>
                          </a:ln>
                          <a:solidFill>
                            <a:schemeClr val="accent2"/>
                          </a:solidFill>
                          <a:effectLst/>
                          <a:latin typeface="Arial" pitchFamily="34" charset="0"/>
                          <a:cs typeface="Arial" pitchFamily="34" charset="0"/>
                        </a:rPr>
                        <a:t>Extension</a:t>
                      </a:r>
                      <a:r>
                        <a:rPr kumimoji="0" lang="en-US" sz="1400" b="1" i="0" u="none" strike="noStrike" cap="none" normalizeH="0" baseline="0" smtClean="0">
                          <a:ln>
                            <a:noFill/>
                          </a:ln>
                          <a:solidFill>
                            <a:schemeClr val="accent2"/>
                          </a:solidFill>
                          <a:effectLst/>
                          <a:latin typeface="Times New Roman" pitchFamily="18" charset="0"/>
                        </a:rPr>
                        <a:t>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3837">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smtClean="0">
                          <a:ln>
                            <a:noFill/>
                          </a:ln>
                          <a:solidFill>
                            <a:schemeClr val="accent2"/>
                          </a:solidFill>
                          <a:effectLst/>
                          <a:latin typeface="Times New Roman" pitchFamily="18" charset="0"/>
                        </a:rPr>
                        <a:t>ALPHA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dirty="0" smtClean="0">
                          <a:ln>
                            <a:noFill/>
                          </a:ln>
                          <a:solidFill>
                            <a:schemeClr val="accent2"/>
                          </a:solidFill>
                          <a:effectLst/>
                          <a:latin typeface="Times New Roman" pitchFamily="18" charset="0"/>
                        </a:rPr>
                        <a:t>Saves report data in character (ASCII) format. Alpha is the default value.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smtClean="0">
                          <a:ln>
                            <a:noFill/>
                          </a:ln>
                          <a:solidFill>
                            <a:schemeClr val="accent2"/>
                          </a:solidFill>
                          <a:effectLst/>
                          <a:latin typeface="Times New Roman" pitchFamily="18" charset="0"/>
                        </a:rPr>
                        <a:t>.ftm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241">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smtClean="0">
                          <a:ln>
                            <a:noFill/>
                          </a:ln>
                          <a:solidFill>
                            <a:schemeClr val="accent2"/>
                          </a:solidFill>
                          <a:effectLst/>
                          <a:latin typeface="Times New Roman" pitchFamily="18" charset="0"/>
                        </a:rPr>
                        <a:t>COMMA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dirty="0" smtClean="0">
                          <a:ln>
                            <a:noFill/>
                          </a:ln>
                          <a:solidFill>
                            <a:schemeClr val="accent2"/>
                          </a:solidFill>
                          <a:effectLst/>
                          <a:latin typeface="Times New Roman" pitchFamily="18" charset="0"/>
                        </a:rPr>
                        <a:t>Saves all the columns of the report request and creates a CSV (Comma Separated Values) file. Alphanumeric fields are enclosed in quotation marks. Columns are separated by commas.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smtClean="0">
                          <a:ln>
                            <a:noFill/>
                          </a:ln>
                          <a:solidFill>
                            <a:schemeClr val="accent2"/>
                          </a:solidFill>
                          <a:effectLst/>
                          <a:latin typeface="Times New Roman" pitchFamily="18" charset="0"/>
                        </a:rPr>
                        <a:t>.prn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8646">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smtClean="0">
                          <a:ln>
                            <a:noFill/>
                          </a:ln>
                          <a:solidFill>
                            <a:schemeClr val="accent2"/>
                          </a:solidFill>
                          <a:effectLst/>
                          <a:latin typeface="Times New Roman" pitchFamily="18" charset="0"/>
                        </a:rPr>
                        <a:t>DBASE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dirty="0" smtClean="0">
                          <a:ln>
                            <a:noFill/>
                          </a:ln>
                          <a:solidFill>
                            <a:schemeClr val="accent2"/>
                          </a:solidFill>
                          <a:effectLst/>
                          <a:latin typeface="Times New Roman" pitchFamily="18" charset="0"/>
                        </a:rPr>
                        <a:t>Creates an extract file in dBase format that includes column headings in the first row.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accent2"/>
                          </a:solidFill>
                          <a:effectLst/>
                          <a:latin typeface="Arial" pitchFamily="34" charset="0"/>
                          <a:cs typeface="Arial" pitchFamily="34" charset="0"/>
                        </a:rPr>
                        <a:t>Note:</a:t>
                      </a:r>
                      <a:r>
                        <a:rPr kumimoji="0" lang="en-US" sz="1000" b="0" i="0" u="none" strike="noStrike" cap="none" normalizeH="0" baseline="0" dirty="0" smtClean="0">
                          <a:ln>
                            <a:noFill/>
                          </a:ln>
                          <a:solidFill>
                            <a:schemeClr val="accent2"/>
                          </a:solidFill>
                          <a:effectLst/>
                          <a:latin typeface="Times New Roman" pitchFamily="18" charset="0"/>
                        </a:rPr>
                        <a:t> You can import a DBASE extract file into MS Access but not into Excel. To import a DBASE extract file into Excel, you can create an Excel file directly from </a:t>
                      </a:r>
                      <a:r>
                        <a:rPr kumimoji="0" lang="en-US" sz="1000" b="0" i="0" u="none" strike="noStrike" cap="none" normalizeH="0" baseline="0" dirty="0" err="1" smtClean="0">
                          <a:ln>
                            <a:noFill/>
                          </a:ln>
                          <a:solidFill>
                            <a:schemeClr val="accent2"/>
                          </a:solidFill>
                          <a:effectLst/>
                          <a:latin typeface="Times New Roman" pitchFamily="18" charset="0"/>
                        </a:rPr>
                        <a:t>WebFocus</a:t>
                      </a:r>
                      <a:r>
                        <a:rPr kumimoji="0" lang="en-US" sz="1000" b="0" i="0" u="none" strike="noStrike" cap="none" normalizeH="0" baseline="0" dirty="0" smtClean="0">
                          <a:ln>
                            <a:noFill/>
                          </a:ln>
                          <a:solidFill>
                            <a:schemeClr val="accent2"/>
                          </a:solidFill>
                          <a:effectLst/>
                          <a:latin typeface="Times New Roman" pitchFamily="18" charset="0"/>
                        </a:rPr>
                        <a:t> using the EXCEL or EXL2K format.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dirty="0" smtClean="0">
                          <a:ln>
                            <a:noFill/>
                          </a:ln>
                          <a:solidFill>
                            <a:schemeClr val="accent2"/>
                          </a:solidFill>
                          <a:effectLst/>
                          <a:latin typeface="Times New Roman" pitchFamily="18" charset="0"/>
                        </a:rPr>
                        <a:t>.dbf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241">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smtClean="0">
                          <a:ln>
                            <a:noFill/>
                          </a:ln>
                          <a:solidFill>
                            <a:schemeClr val="accent2"/>
                          </a:solidFill>
                          <a:effectLst/>
                          <a:latin typeface="Times New Roman" pitchFamily="18" charset="0"/>
                        </a:rPr>
                        <a:t>DIF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smtClean="0">
                          <a:ln>
                            <a:noFill/>
                          </a:ln>
                          <a:solidFill>
                            <a:schemeClr val="accent2"/>
                          </a:solidFill>
                          <a:effectLst/>
                          <a:latin typeface="Times New Roman" pitchFamily="18" charset="0"/>
                        </a:rPr>
                        <a:t>Saves the entire report, including the report data, column headings, footings, and subtotals, and creates a DIF (Data Interchange Format) file that can be easily imported into most spreadsheet packages.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dirty="0" smtClean="0">
                          <a:ln>
                            <a:noFill/>
                          </a:ln>
                          <a:solidFill>
                            <a:schemeClr val="accent2"/>
                          </a:solidFill>
                          <a:effectLst/>
                          <a:latin typeface="Times New Roman" pitchFamily="18" charset="0"/>
                        </a:rPr>
                        <a:t>.</a:t>
                      </a:r>
                      <a:r>
                        <a:rPr kumimoji="0" lang="en-US" sz="1000" b="0" i="0" u="none" strike="noStrike" cap="none" normalizeH="0" baseline="0" dirty="0" err="1" smtClean="0">
                          <a:ln>
                            <a:noFill/>
                          </a:ln>
                          <a:solidFill>
                            <a:schemeClr val="accent2"/>
                          </a:solidFill>
                          <a:effectLst/>
                          <a:latin typeface="Times New Roman" pitchFamily="18" charset="0"/>
                        </a:rPr>
                        <a:t>dif</a:t>
                      </a:r>
                      <a:r>
                        <a:rPr kumimoji="0" lang="en-US" sz="1000" b="0" i="0" u="none" strike="noStrike" cap="none" normalizeH="0" baseline="0" dirty="0" smtClean="0">
                          <a:ln>
                            <a:noFill/>
                          </a:ln>
                          <a:solidFill>
                            <a:schemeClr val="accent2"/>
                          </a:solidFill>
                          <a:effectLst/>
                          <a:latin typeface="Times New Roman" pitchFamily="18" charset="0"/>
                        </a:rPr>
                        <a:t>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8646">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smtClean="0">
                          <a:ln>
                            <a:noFill/>
                          </a:ln>
                          <a:solidFill>
                            <a:schemeClr val="accent2"/>
                          </a:solidFill>
                          <a:effectLst/>
                          <a:latin typeface="Times New Roman" pitchFamily="18" charset="0"/>
                        </a:rPr>
                        <a:t>DOC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dirty="0" smtClean="0">
                          <a:ln>
                            <a:noFill/>
                          </a:ln>
                          <a:solidFill>
                            <a:schemeClr val="accent2"/>
                          </a:solidFill>
                          <a:effectLst/>
                          <a:latin typeface="Times New Roman" pitchFamily="18" charset="0"/>
                        </a:rPr>
                        <a:t>Captures the entire report output, including headings, footings, and subtotals, and creates a text file that can be easily incorporated into most word processing packages. DOC format uses an ASCII form‑feed character to indicate page control information.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smtClean="0">
                          <a:ln>
                            <a:noFill/>
                          </a:ln>
                          <a:solidFill>
                            <a:schemeClr val="accent2"/>
                          </a:solidFill>
                          <a:effectLst/>
                          <a:latin typeface="Times New Roman" pitchFamily="18" charset="0"/>
                        </a:rPr>
                        <a:t>.doc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3837">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smtClean="0">
                          <a:ln>
                            <a:noFill/>
                          </a:ln>
                          <a:solidFill>
                            <a:schemeClr val="accent2"/>
                          </a:solidFill>
                          <a:effectLst/>
                          <a:latin typeface="Times New Roman" pitchFamily="18" charset="0"/>
                        </a:rPr>
                        <a:t>EXCEL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smtClean="0">
                          <a:ln>
                            <a:noFill/>
                          </a:ln>
                          <a:solidFill>
                            <a:schemeClr val="accent2"/>
                          </a:solidFill>
                          <a:effectLst/>
                          <a:latin typeface="Times New Roman" pitchFamily="18" charset="0"/>
                        </a:rPr>
                        <a:t>Saves the report output as a Microsoft Excel worksheet.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smtClean="0">
                          <a:ln>
                            <a:noFill/>
                          </a:ln>
                          <a:solidFill>
                            <a:schemeClr val="accent2"/>
                          </a:solidFill>
                          <a:effectLst/>
                          <a:latin typeface="Times New Roman" pitchFamily="18" charset="0"/>
                        </a:rPr>
                        <a:t>.xls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1050">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smtClean="0">
                          <a:ln>
                            <a:noFill/>
                          </a:ln>
                          <a:solidFill>
                            <a:schemeClr val="accent2"/>
                          </a:solidFill>
                          <a:effectLst/>
                          <a:latin typeface="Times New Roman" pitchFamily="18" charset="0"/>
                        </a:rPr>
                        <a:t>HTML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dirty="0" smtClean="0">
                          <a:ln>
                            <a:noFill/>
                          </a:ln>
                          <a:solidFill>
                            <a:schemeClr val="accent2"/>
                          </a:solidFill>
                          <a:effectLst/>
                          <a:latin typeface="Times New Roman" pitchFamily="18" charset="0"/>
                        </a:rPr>
                        <a:t>Creates an output file that contains an HTML document. For more information, see </a:t>
                      </a:r>
                      <a:r>
                        <a:rPr kumimoji="0" lang="en-US" sz="1000" b="0" i="0" u="none" strike="noStrike" cap="none" normalizeH="0" baseline="0" dirty="0" smtClean="0">
                          <a:ln>
                            <a:noFill/>
                          </a:ln>
                          <a:solidFill>
                            <a:schemeClr val="accent2"/>
                          </a:solidFill>
                          <a:effectLst/>
                          <a:latin typeface="Times New Roman" pitchFamily="18" charset="0"/>
                          <a:hlinkClick r:id="rId2" action="ppaction://hlinkfile"/>
                        </a:rPr>
                        <a:t>Saving Reports as HTML Output</a:t>
                      </a:r>
                      <a:r>
                        <a:rPr kumimoji="0" lang="en-US" sz="1000" b="0" i="0" u="none" strike="noStrike" cap="none" normalizeH="0" baseline="0" dirty="0" smtClean="0">
                          <a:ln>
                            <a:noFill/>
                          </a:ln>
                          <a:solidFill>
                            <a:schemeClr val="accent2"/>
                          </a:solidFill>
                          <a:effectLst/>
                          <a:latin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accent2"/>
                          </a:solidFill>
                          <a:effectLst/>
                          <a:latin typeface="Arial" pitchFamily="34" charset="0"/>
                          <a:cs typeface="Arial" pitchFamily="34" charset="0"/>
                        </a:rPr>
                        <a:t>Note:</a:t>
                      </a:r>
                      <a:r>
                        <a:rPr kumimoji="0" lang="en-US" sz="1000" b="0" i="0" u="none" strike="noStrike" cap="none" normalizeH="0" baseline="0" dirty="0" smtClean="0">
                          <a:ln>
                            <a:noFill/>
                          </a:ln>
                          <a:solidFill>
                            <a:schemeClr val="accent2"/>
                          </a:solidFill>
                          <a:effectLst/>
                          <a:latin typeface="Times New Roman" pitchFamily="18" charset="0"/>
                        </a:rPr>
                        <a:t> This SAVE format varies depending on your release of Internet Explorer. In release 4.0, the option is HTML. In release 5.0, the options are: Web page, complete; Web page, HTML only; Web Archive, single file.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accent2"/>
                          </a:solidFill>
                          <a:effectLst/>
                          <a:latin typeface="Times New Roman" pitchFamily="18" charset="0"/>
                        </a:rPr>
                        <a:t>If HTML is your report format in the Report Painter, the report is automatically saved in HTML format.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smtClean="0">
                          <a:ln>
                            <a:noFill/>
                          </a:ln>
                          <a:solidFill>
                            <a:schemeClr val="accent2"/>
                          </a:solidFill>
                          <a:effectLst/>
                          <a:latin typeface="Times New Roman" pitchFamily="18" charset="0"/>
                        </a:rPr>
                        <a:t>.htm/.html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7505">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smtClean="0">
                          <a:ln>
                            <a:noFill/>
                          </a:ln>
                          <a:solidFill>
                            <a:schemeClr val="accent2"/>
                          </a:solidFill>
                          <a:effectLst/>
                          <a:latin typeface="Times New Roman" pitchFamily="18" charset="0"/>
                        </a:rPr>
                        <a:t>HTMTABLE</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smtClean="0">
                          <a:ln>
                            <a:noFill/>
                          </a:ln>
                          <a:solidFill>
                            <a:schemeClr val="accent2"/>
                          </a:solidFill>
                          <a:effectLst/>
                          <a:latin typeface="Times New Roman" pitchFamily="18" charset="0"/>
                          <a:cs typeface="Times New Roman" pitchFamily="18" charset="0"/>
                        </a:rPr>
                        <a:t>Saves report output in HTML Table that can be incorporated into an existing Web page. This format is useful when you want to run a report dynamically in WebFOCUS using up‑to‑the‑minute data and view the report output in a customized Web page</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endParaRPr kumimoji="0" lang="en-US" sz="1000" b="0" i="0" u="none" strike="noStrike" cap="none" normalizeH="0" baseline="0" smtClean="0">
                        <a:ln>
                          <a:noFill/>
                        </a:ln>
                        <a:solidFill>
                          <a:schemeClr val="accent2"/>
                        </a:solidFill>
                        <a:effectLst/>
                        <a:latin typeface="Times New Roman" pitchFamily="18" charset="0"/>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8646">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smtClean="0">
                          <a:ln>
                            <a:noFill/>
                          </a:ln>
                          <a:solidFill>
                            <a:schemeClr val="accent2"/>
                          </a:solidFill>
                          <a:effectLst/>
                          <a:latin typeface="Times New Roman" pitchFamily="18" charset="0"/>
                        </a:rPr>
                        <a:t>PDF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dirty="0" smtClean="0">
                          <a:ln>
                            <a:noFill/>
                          </a:ln>
                          <a:solidFill>
                            <a:schemeClr val="accent2"/>
                          </a:solidFill>
                          <a:effectLst/>
                          <a:latin typeface="Times New Roman" pitchFamily="18" charset="0"/>
                        </a:rPr>
                        <a:t>Saves the report output in Adobe's Portable Document Format, which allows precise placement of output (all formatting options) on the printed page so the report looks exactly as it would when printed. For more information on PDF files, see </a:t>
                      </a:r>
                      <a:r>
                        <a:rPr kumimoji="0" lang="en-US" sz="1000" b="0" i="0" u="none" strike="noStrike" cap="none" normalizeH="0" baseline="0" dirty="0" smtClean="0">
                          <a:ln>
                            <a:noFill/>
                          </a:ln>
                          <a:solidFill>
                            <a:schemeClr val="accent2"/>
                          </a:solidFill>
                          <a:effectLst/>
                          <a:latin typeface="Times New Roman" pitchFamily="18" charset="0"/>
                          <a:hlinkClick r:id="rId3" action="ppaction://hlinkfile"/>
                        </a:rPr>
                        <a:t>Saving Reports as Print Display Output: PDF, PS</a:t>
                      </a:r>
                      <a:r>
                        <a:rPr kumimoji="0" lang="en-US" sz="1000" b="0" i="0" u="none" strike="noStrike" cap="none" normalizeH="0" baseline="0" dirty="0" smtClean="0">
                          <a:ln>
                            <a:noFill/>
                          </a:ln>
                          <a:solidFill>
                            <a:schemeClr val="accent2"/>
                          </a:solidFill>
                          <a:effectLst/>
                          <a:latin typeface="Times New Roman" pitchFamily="18" charset="0"/>
                        </a:rPr>
                        <a:t>.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smtClean="0">
                          <a:ln>
                            <a:noFill/>
                          </a:ln>
                          <a:solidFill>
                            <a:schemeClr val="accent2"/>
                          </a:solidFill>
                          <a:effectLst/>
                          <a:latin typeface="Times New Roman" pitchFamily="18" charset="0"/>
                        </a:rPr>
                        <a:t>.pdf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3837">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smtClean="0">
                          <a:ln>
                            <a:noFill/>
                          </a:ln>
                          <a:solidFill>
                            <a:schemeClr val="accent2"/>
                          </a:solidFill>
                          <a:effectLst/>
                          <a:latin typeface="Times New Roman" pitchFamily="18" charset="0"/>
                        </a:rPr>
                        <a:t>RTF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smtClean="0">
                          <a:ln>
                            <a:noFill/>
                          </a:ln>
                          <a:solidFill>
                            <a:schemeClr val="accent2"/>
                          </a:solidFill>
                          <a:effectLst/>
                          <a:latin typeface="Times New Roman" pitchFamily="18" charset="0"/>
                        </a:rPr>
                        <a:t>Saves the report output in a Rich Text Format file.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smtClean="0">
                          <a:ln>
                            <a:noFill/>
                          </a:ln>
                          <a:solidFill>
                            <a:schemeClr val="accent2"/>
                          </a:solidFill>
                          <a:effectLst/>
                          <a:latin typeface="Times New Roman" pitchFamily="18" charset="0"/>
                        </a:rPr>
                        <a:t>.rtf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3837">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smtClean="0">
                          <a:ln>
                            <a:noFill/>
                          </a:ln>
                          <a:solidFill>
                            <a:schemeClr val="accent2"/>
                          </a:solidFill>
                          <a:effectLst/>
                          <a:latin typeface="Times New Roman" pitchFamily="18" charset="0"/>
                        </a:rPr>
                        <a:t>TABT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smtClean="0">
                          <a:ln>
                            <a:noFill/>
                          </a:ln>
                          <a:solidFill>
                            <a:schemeClr val="accent2"/>
                          </a:solidFill>
                          <a:effectLst/>
                          <a:latin typeface="Times New Roman" pitchFamily="18" charset="0"/>
                        </a:rPr>
                        <a:t>Creates an extract file in tab delimited format that includes column headings in the first row.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smtClean="0">
                          <a:ln>
                            <a:noFill/>
                          </a:ln>
                          <a:solidFill>
                            <a:schemeClr val="accent2"/>
                          </a:solidFill>
                          <a:effectLst/>
                          <a:latin typeface="Times New Roman" pitchFamily="18" charset="0"/>
                        </a:rPr>
                        <a:t>.tab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3837">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smtClean="0">
                          <a:ln>
                            <a:noFill/>
                          </a:ln>
                          <a:solidFill>
                            <a:schemeClr val="accent2"/>
                          </a:solidFill>
                          <a:effectLst/>
                          <a:latin typeface="Times New Roman" pitchFamily="18" charset="0"/>
                        </a:rPr>
                        <a:t>WK1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smtClean="0">
                          <a:ln>
                            <a:noFill/>
                          </a:ln>
                          <a:solidFill>
                            <a:schemeClr val="accent2"/>
                          </a:solidFill>
                          <a:effectLst/>
                          <a:latin typeface="Times New Roman" pitchFamily="18" charset="0"/>
                        </a:rPr>
                        <a:t>Saves report output as a Lotus 1-2-3 worksheet.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r>
                        <a:rPr kumimoji="0" lang="en-US" sz="1000" b="0" i="0" u="none" strike="noStrike" cap="none" normalizeH="0" baseline="0" smtClean="0">
                          <a:ln>
                            <a:noFill/>
                          </a:ln>
                          <a:solidFill>
                            <a:schemeClr val="accent2"/>
                          </a:solidFill>
                          <a:effectLst/>
                          <a:latin typeface="Times New Roman" pitchFamily="18" charset="0"/>
                        </a:rPr>
                        <a:t>.wk1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505">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endParaRPr kumimoji="0" lang="en-US" sz="1000" b="0" i="0" u="none" strike="noStrike" cap="none" normalizeH="0" baseline="0" dirty="0" smtClean="0">
                        <a:ln>
                          <a:noFill/>
                        </a:ln>
                        <a:solidFill>
                          <a:schemeClr val="accent2"/>
                        </a:solidFill>
                        <a:effectLst/>
                        <a:latin typeface="Times New Roman" pitchFamily="18" charset="0"/>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bg1"/>
                        </a:buClr>
                        <a:buSzTx/>
                        <a:buFontTx/>
                        <a:buNone/>
                        <a:tabLst/>
                      </a:pPr>
                      <a:endParaRPr kumimoji="0" lang="en-US" sz="1000" b="0" i="0" u="none" strike="noStrike" cap="none" normalizeH="0" baseline="0" dirty="0" smtClean="0">
                        <a:ln>
                          <a:noFill/>
                        </a:ln>
                        <a:solidFill>
                          <a:schemeClr val="accent2"/>
                        </a:solidFill>
                        <a:effectLst/>
                        <a:latin typeface="Times New Roman" pitchFamily="18" charset="0"/>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Tx/>
                        <a:buNone/>
                        <a:tabLst/>
                      </a:pPr>
                      <a:endParaRPr kumimoji="0" lang="en-US" sz="1000" b="0" i="0" u="none" strike="noStrike" cap="none" normalizeH="0" baseline="0" dirty="0" smtClean="0">
                        <a:ln>
                          <a:noFill/>
                        </a:ln>
                        <a:solidFill>
                          <a:schemeClr val="accent2"/>
                        </a:solidFill>
                        <a:effectLst/>
                        <a:latin typeface="Times New Roman" pitchFamily="18" charset="0"/>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0721"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9ABFACAF-B630-4CF7-A3E5-C0AEE2B0767C}" type="slidenum">
              <a:rPr lang="en-US">
                <a:solidFill>
                  <a:srgbClr val="FFFFFF"/>
                </a:solidFill>
              </a:rPr>
              <a:pPr eaLnBrk="1" hangingPunct="1"/>
              <a:t>55</a:t>
            </a:fld>
            <a:endParaRPr lang="en-US">
              <a:solidFill>
                <a:srgbClr val="FFFFFF"/>
              </a:solidFill>
            </a:endParaRPr>
          </a:p>
        </p:txBody>
      </p:sp>
      <p:sp>
        <p:nvSpPr>
          <p:cNvPr id="71683" name="Rectangle 2"/>
          <p:cNvSpPr>
            <a:spLocks noGrp="1" noChangeArrowheads="1"/>
          </p:cNvSpPr>
          <p:nvPr>
            <p:ph type="title"/>
          </p:nvPr>
        </p:nvSpPr>
        <p:spPr>
          <a:xfrm>
            <a:off x="0" y="471488"/>
            <a:ext cx="7696200" cy="442912"/>
          </a:xfrm>
        </p:spPr>
        <p:txBody>
          <a:bodyPr>
            <a:normAutofit fontScale="90000"/>
          </a:bodyPr>
          <a:lstStyle/>
          <a:p>
            <a:pPr fontAlgn="auto">
              <a:spcAft>
                <a:spcPts val="0"/>
              </a:spcAft>
              <a:defRPr/>
            </a:pPr>
            <a:r>
              <a:rPr lang="en-US" sz="2400" smtClean="0">
                <a:cs typeface="Arial" pitchFamily="34" charset="0"/>
              </a:rPr>
              <a:t>Output File Formats (SAVE)</a:t>
            </a:r>
          </a:p>
        </p:txBody>
      </p:sp>
    </p:spTree>
    <p:extLst>
      <p:ext uri="{BB962C8B-B14F-4D97-AF65-F5344CB8AC3E}">
        <p14:creationId xmlns:p14="http://schemas.microsoft.com/office/powerpoint/2010/main" val="354333809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3"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3117978" y="1753602"/>
            <a:ext cx="2908044" cy="3981033"/>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68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CA3E491B-D03A-4F8C-9E51-A0B8161784D9}" type="slidenum">
              <a:rPr lang="en-US">
                <a:solidFill>
                  <a:srgbClr val="FFFFFF"/>
                </a:solidFill>
              </a:rPr>
              <a:pPr eaLnBrk="1" hangingPunct="1"/>
              <a:t>56</a:t>
            </a:fld>
            <a:endParaRPr lang="en-US">
              <a:solidFill>
                <a:srgbClr val="FFFFFF"/>
              </a:solidFill>
            </a:endParaRPr>
          </a:p>
        </p:txBody>
      </p:sp>
      <p:sp>
        <p:nvSpPr>
          <p:cNvPr id="43010" name="Title 1"/>
          <p:cNvSpPr>
            <a:spLocks noGrp="1"/>
          </p:cNvSpPr>
          <p:nvPr>
            <p:ph type="title"/>
          </p:nvPr>
        </p:nvSpPr>
        <p:spPr/>
        <p:txBody>
          <a:bodyPr>
            <a:normAutofit/>
          </a:bodyPr>
          <a:lstStyle/>
          <a:p>
            <a:pPr fontAlgn="auto">
              <a:spcAft>
                <a:spcPts val="0"/>
              </a:spcAft>
              <a:defRPr/>
            </a:pPr>
            <a:r>
              <a:rPr lang="en-US" sz="2400" b="1" dirty="0" err="1">
                <a:solidFill>
                  <a:schemeClr val="accent2">
                    <a:lumMod val="95000"/>
                    <a:lumOff val="5000"/>
                  </a:schemeClr>
                </a:solidFill>
                <a:ea typeface="+mn-ea"/>
                <a:cs typeface="+mn-cs"/>
              </a:rPr>
              <a:t>WebFOCUS</a:t>
            </a:r>
            <a:r>
              <a:rPr lang="en-US" sz="2400" b="1" dirty="0">
                <a:solidFill>
                  <a:schemeClr val="accent2">
                    <a:lumMod val="95000"/>
                    <a:lumOff val="5000"/>
                  </a:schemeClr>
                </a:solidFill>
                <a:ea typeface="+mn-ea"/>
                <a:cs typeface="+mn-cs"/>
              </a:rPr>
              <a:t> Processing Sequence</a:t>
            </a:r>
            <a:br>
              <a:rPr lang="en-US" sz="2400" b="1" dirty="0">
                <a:solidFill>
                  <a:schemeClr val="accent2">
                    <a:lumMod val="95000"/>
                    <a:lumOff val="5000"/>
                  </a:schemeClr>
                </a:solidFill>
                <a:ea typeface="+mn-ea"/>
                <a:cs typeface="+mn-cs"/>
              </a:rPr>
            </a:br>
            <a:endParaRPr lang="en-US" dirty="0" smtClean="0">
              <a:solidFill>
                <a:schemeClr val="accent2">
                  <a:lumMod val="95000"/>
                  <a:lumOff val="5000"/>
                </a:schemeClr>
              </a:solidFill>
            </a:endParaRPr>
          </a:p>
        </p:txBody>
      </p:sp>
    </p:spTree>
    <p:extLst>
      <p:ext uri="{BB962C8B-B14F-4D97-AF65-F5344CB8AC3E}">
        <p14:creationId xmlns:p14="http://schemas.microsoft.com/office/powerpoint/2010/main" val="180164623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Content Placeholder 2"/>
          <p:cNvSpPr>
            <a:spLocks noGrp="1"/>
          </p:cNvSpPr>
          <p:nvPr>
            <p:ph idx="1"/>
          </p:nvPr>
        </p:nvSpPr>
        <p:spPr/>
        <p:txBody>
          <a:bodyPr rtlCol="0">
            <a:normAutofit lnSpcReduction="10000"/>
          </a:bodyPr>
          <a:lstStyle/>
          <a:p>
            <a:pPr marL="0" indent="0" fontAlgn="auto">
              <a:spcBef>
                <a:spcPct val="0"/>
              </a:spcBef>
              <a:spcAft>
                <a:spcPts val="0"/>
              </a:spcAft>
              <a:buClrTx/>
              <a:buSzTx/>
              <a:buFont typeface="Wingdings" pitchFamily="2" charset="2"/>
              <a:buBlip>
                <a:blip r:embed="rId2"/>
              </a:buBlip>
              <a:defRPr/>
            </a:pPr>
            <a:r>
              <a:rPr lang="en-US" sz="1400" dirty="0">
                <a:solidFill>
                  <a:srgbClr val="000000"/>
                </a:solidFill>
              </a:rPr>
              <a:t>FOCUS Command Processor reads and evaluates each line of the procedure in sequence.</a:t>
            </a:r>
          </a:p>
          <a:p>
            <a:pPr marL="0" indent="0" fontAlgn="auto">
              <a:spcBef>
                <a:spcPct val="0"/>
              </a:spcBef>
              <a:spcAft>
                <a:spcPts val="0"/>
              </a:spcAft>
              <a:buClrTx/>
              <a:buSzTx/>
              <a:buFont typeface="Wingdings" pitchFamily="2" charset="2"/>
              <a:buBlip>
                <a:blip r:embed="rId2"/>
              </a:buBlip>
              <a:defRPr/>
            </a:pPr>
            <a:endParaRPr lang="en-US" sz="1400" dirty="0">
              <a:solidFill>
                <a:srgbClr val="000000"/>
              </a:solidFill>
            </a:endParaRPr>
          </a:p>
          <a:p>
            <a:pPr marL="0" indent="0" fontAlgn="auto">
              <a:spcBef>
                <a:spcPct val="0"/>
              </a:spcBef>
              <a:spcAft>
                <a:spcPts val="0"/>
              </a:spcAft>
              <a:buClrTx/>
              <a:buSzTx/>
              <a:buFont typeface="Wingdings" pitchFamily="2" charset="2"/>
              <a:buBlip>
                <a:blip r:embed="rId2"/>
              </a:buBlip>
              <a:defRPr/>
            </a:pPr>
            <a:r>
              <a:rPr lang="en-US" sz="1400" dirty="0">
                <a:solidFill>
                  <a:srgbClr val="000000"/>
                </a:solidFill>
              </a:rPr>
              <a:t>Syntax of the source code is validated.</a:t>
            </a:r>
          </a:p>
          <a:p>
            <a:pPr marL="0" indent="0" fontAlgn="auto">
              <a:spcBef>
                <a:spcPct val="0"/>
              </a:spcBef>
              <a:spcAft>
                <a:spcPts val="0"/>
              </a:spcAft>
              <a:buClrTx/>
              <a:buSzTx/>
              <a:buFont typeface="Wingdings" pitchFamily="2" charset="2"/>
              <a:buBlip>
                <a:blip r:embed="rId2"/>
              </a:buBlip>
              <a:defRPr/>
            </a:pPr>
            <a:endParaRPr lang="en-US" sz="1400" dirty="0">
              <a:solidFill>
                <a:srgbClr val="000000"/>
              </a:solidFill>
            </a:endParaRPr>
          </a:p>
          <a:p>
            <a:pPr marL="0" indent="0" fontAlgn="auto">
              <a:spcBef>
                <a:spcPct val="0"/>
              </a:spcBef>
              <a:spcAft>
                <a:spcPts val="0"/>
              </a:spcAft>
              <a:buClrTx/>
              <a:buSzTx/>
              <a:buFont typeface="Wingdings" pitchFamily="2" charset="2"/>
              <a:buBlip>
                <a:blip r:embed="rId2"/>
              </a:buBlip>
              <a:defRPr/>
            </a:pPr>
            <a:r>
              <a:rPr lang="en-US" sz="1400" dirty="0">
                <a:solidFill>
                  <a:srgbClr val="000000"/>
                </a:solidFill>
              </a:rPr>
              <a:t>Stop processing if a syntax error is detected else continue the process.</a:t>
            </a:r>
          </a:p>
          <a:p>
            <a:pPr marL="0" indent="0" fontAlgn="auto">
              <a:spcBef>
                <a:spcPct val="0"/>
              </a:spcBef>
              <a:spcAft>
                <a:spcPts val="0"/>
              </a:spcAft>
              <a:buClrTx/>
              <a:buSzTx/>
              <a:buFont typeface="Wingdings" pitchFamily="2" charset="2"/>
              <a:buBlip>
                <a:blip r:embed="rId2"/>
              </a:buBlip>
              <a:defRPr/>
            </a:pPr>
            <a:endParaRPr lang="en-US" sz="1400" dirty="0">
              <a:solidFill>
                <a:srgbClr val="000000"/>
              </a:solidFill>
            </a:endParaRPr>
          </a:p>
          <a:p>
            <a:pPr marL="0" indent="0" fontAlgn="auto">
              <a:spcBef>
                <a:spcPct val="0"/>
              </a:spcBef>
              <a:spcAft>
                <a:spcPts val="0"/>
              </a:spcAft>
              <a:buClrTx/>
              <a:buSzTx/>
              <a:buFont typeface="Wingdings" pitchFamily="2" charset="2"/>
              <a:buBlip>
                <a:blip r:embed="rId2"/>
              </a:buBlip>
              <a:defRPr/>
            </a:pPr>
            <a:r>
              <a:rPr lang="en-US" sz="1400" dirty="0" err="1">
                <a:solidFill>
                  <a:srgbClr val="000000"/>
                </a:solidFill>
              </a:rPr>
              <a:t>WebFOCUS</a:t>
            </a:r>
            <a:r>
              <a:rPr lang="en-US" sz="1400" dirty="0">
                <a:solidFill>
                  <a:srgbClr val="000000"/>
                </a:solidFill>
              </a:rPr>
              <a:t> evaluates the instructions to create a report.</a:t>
            </a:r>
          </a:p>
          <a:p>
            <a:pPr marL="0" indent="0" fontAlgn="auto">
              <a:spcBef>
                <a:spcPct val="0"/>
              </a:spcBef>
              <a:spcAft>
                <a:spcPts val="0"/>
              </a:spcAft>
              <a:buClrTx/>
              <a:buSzTx/>
              <a:buFont typeface="Wingdings" pitchFamily="2" charset="2"/>
              <a:buBlip>
                <a:blip r:embed="rId2"/>
              </a:buBlip>
              <a:defRPr/>
            </a:pPr>
            <a:endParaRPr lang="en-US" sz="1400" dirty="0">
              <a:solidFill>
                <a:srgbClr val="000000"/>
              </a:solidFill>
            </a:endParaRPr>
          </a:p>
          <a:p>
            <a:pPr marL="0" indent="0" fontAlgn="auto">
              <a:spcBef>
                <a:spcPct val="0"/>
              </a:spcBef>
              <a:spcAft>
                <a:spcPts val="0"/>
              </a:spcAft>
              <a:buClrTx/>
              <a:buSzTx/>
              <a:buFont typeface="Wingdings" pitchFamily="2" charset="2"/>
              <a:buBlip>
                <a:blip r:embed="rId2"/>
              </a:buBlip>
              <a:defRPr/>
            </a:pPr>
            <a:r>
              <a:rPr lang="en-US" sz="1400" dirty="0" err="1">
                <a:solidFill>
                  <a:srgbClr val="000000"/>
                </a:solidFill>
              </a:rPr>
              <a:t>WebFOCUS</a:t>
            </a:r>
            <a:r>
              <a:rPr lang="en-US" sz="1400" dirty="0">
                <a:solidFill>
                  <a:srgbClr val="000000"/>
                </a:solidFill>
              </a:rPr>
              <a:t> locates and reads the data source description (Master File and Access File).</a:t>
            </a:r>
          </a:p>
          <a:p>
            <a:pPr marL="0" indent="0" fontAlgn="auto">
              <a:spcBef>
                <a:spcPct val="0"/>
              </a:spcBef>
              <a:spcAft>
                <a:spcPts val="0"/>
              </a:spcAft>
              <a:buClrTx/>
              <a:buSzTx/>
              <a:buFont typeface="Wingdings" pitchFamily="2" charset="2"/>
              <a:buBlip>
                <a:blip r:embed="rId2"/>
              </a:buBlip>
              <a:defRPr/>
            </a:pPr>
            <a:endParaRPr lang="en-US" sz="1400" dirty="0">
              <a:solidFill>
                <a:srgbClr val="000000"/>
              </a:solidFill>
            </a:endParaRPr>
          </a:p>
          <a:p>
            <a:pPr marL="0" indent="0" fontAlgn="auto">
              <a:spcBef>
                <a:spcPct val="0"/>
              </a:spcBef>
              <a:spcAft>
                <a:spcPts val="0"/>
              </a:spcAft>
              <a:buClrTx/>
              <a:buSzTx/>
              <a:buFont typeface="Wingdings" pitchFamily="2" charset="2"/>
              <a:buBlip>
                <a:blip r:embed="rId2"/>
              </a:buBlip>
              <a:defRPr/>
            </a:pPr>
            <a:r>
              <a:rPr lang="en-US" sz="1400" dirty="0" err="1">
                <a:solidFill>
                  <a:srgbClr val="000000"/>
                </a:solidFill>
              </a:rPr>
              <a:t>WebFOCUS</a:t>
            </a:r>
            <a:r>
              <a:rPr lang="en-US" sz="1400" dirty="0">
                <a:solidFill>
                  <a:srgbClr val="000000"/>
                </a:solidFill>
              </a:rPr>
              <a:t> reads the data adapter appropriate to the data source.</a:t>
            </a:r>
          </a:p>
          <a:p>
            <a:pPr marL="0" indent="0" fontAlgn="auto">
              <a:spcBef>
                <a:spcPct val="0"/>
              </a:spcBef>
              <a:spcAft>
                <a:spcPts val="0"/>
              </a:spcAft>
              <a:buClrTx/>
              <a:buSzTx/>
              <a:buFont typeface="Wingdings" pitchFamily="2" charset="2"/>
              <a:buBlip>
                <a:blip r:embed="rId2"/>
              </a:buBlip>
              <a:defRPr/>
            </a:pPr>
            <a:endParaRPr lang="en-US" sz="1400" dirty="0">
              <a:solidFill>
                <a:srgbClr val="000000"/>
              </a:solidFill>
            </a:endParaRPr>
          </a:p>
          <a:p>
            <a:pPr marL="0" indent="0" fontAlgn="auto">
              <a:spcBef>
                <a:spcPct val="0"/>
              </a:spcBef>
              <a:spcAft>
                <a:spcPts val="0"/>
              </a:spcAft>
              <a:buClrTx/>
              <a:buSzTx/>
              <a:buFont typeface="Wingdings" pitchFamily="2" charset="2"/>
              <a:buBlip>
                <a:blip r:embed="rId2"/>
              </a:buBlip>
              <a:defRPr/>
            </a:pPr>
            <a:r>
              <a:rPr lang="en-US" sz="1400" dirty="0" err="1">
                <a:solidFill>
                  <a:srgbClr val="000000"/>
                </a:solidFill>
              </a:rPr>
              <a:t>WebFOCUS</a:t>
            </a:r>
            <a:r>
              <a:rPr lang="en-US" sz="1400" dirty="0">
                <a:solidFill>
                  <a:srgbClr val="000000"/>
                </a:solidFill>
              </a:rPr>
              <a:t> constructs several tables in memory to assist the process.</a:t>
            </a:r>
          </a:p>
          <a:p>
            <a:pPr marL="0" indent="0" fontAlgn="auto">
              <a:spcBef>
                <a:spcPct val="0"/>
              </a:spcBef>
              <a:spcAft>
                <a:spcPts val="0"/>
              </a:spcAft>
              <a:buClrTx/>
              <a:buSzTx/>
              <a:buFont typeface="Wingdings" pitchFamily="2" charset="2"/>
              <a:buBlip>
                <a:blip r:embed="rId2"/>
              </a:buBlip>
              <a:defRPr/>
            </a:pPr>
            <a:endParaRPr lang="en-US" sz="1400" dirty="0">
              <a:solidFill>
                <a:srgbClr val="000000"/>
              </a:solidFill>
            </a:endParaRPr>
          </a:p>
          <a:p>
            <a:pPr marL="0" indent="0" fontAlgn="auto">
              <a:spcBef>
                <a:spcPct val="0"/>
              </a:spcBef>
              <a:spcAft>
                <a:spcPts val="0"/>
              </a:spcAft>
              <a:buClrTx/>
              <a:buSzTx/>
              <a:buFont typeface="Wingdings" pitchFamily="2" charset="2"/>
              <a:buBlip>
                <a:blip r:embed="rId2"/>
              </a:buBlip>
              <a:defRPr/>
            </a:pPr>
            <a:r>
              <a:rPr lang="en-US" sz="1400" dirty="0">
                <a:solidFill>
                  <a:srgbClr val="000000"/>
                </a:solidFill>
              </a:rPr>
              <a:t>A staging area for fields from the parent table</a:t>
            </a:r>
          </a:p>
          <a:p>
            <a:pPr marL="0" indent="0" fontAlgn="auto">
              <a:spcBef>
                <a:spcPct val="0"/>
              </a:spcBef>
              <a:spcAft>
                <a:spcPts val="0"/>
              </a:spcAft>
              <a:buClrTx/>
              <a:buSzTx/>
              <a:buFont typeface="Wingdings" pitchFamily="2" charset="2"/>
              <a:buBlip>
                <a:blip r:embed="rId2"/>
              </a:buBlip>
              <a:defRPr/>
            </a:pPr>
            <a:endParaRPr lang="en-US" sz="1400" dirty="0">
              <a:solidFill>
                <a:srgbClr val="000000"/>
              </a:solidFill>
            </a:endParaRPr>
          </a:p>
          <a:p>
            <a:pPr marL="0" indent="0" fontAlgn="auto">
              <a:spcBef>
                <a:spcPct val="0"/>
              </a:spcBef>
              <a:spcAft>
                <a:spcPts val="0"/>
              </a:spcAft>
              <a:buClrTx/>
              <a:buSzTx/>
              <a:buFont typeface="Wingdings" pitchFamily="2" charset="2"/>
              <a:buBlip>
                <a:blip r:embed="rId2"/>
              </a:buBlip>
              <a:defRPr/>
            </a:pPr>
            <a:r>
              <a:rPr lang="en-US" sz="1400" dirty="0">
                <a:solidFill>
                  <a:srgbClr val="000000"/>
                </a:solidFill>
              </a:rPr>
              <a:t>A work area record for all real fields from the parent table and virtual fields from a JOIN</a:t>
            </a:r>
          </a:p>
          <a:p>
            <a:pPr marL="0" indent="0" fontAlgn="auto">
              <a:spcBef>
                <a:spcPct val="0"/>
              </a:spcBef>
              <a:spcAft>
                <a:spcPts val="0"/>
              </a:spcAft>
              <a:buClrTx/>
              <a:buSzTx/>
              <a:buFont typeface="Wingdings" pitchFamily="2" charset="2"/>
              <a:buBlip>
                <a:blip r:embed="rId2"/>
              </a:buBlip>
              <a:defRPr/>
            </a:pPr>
            <a:endParaRPr lang="en-US" sz="1400" dirty="0">
              <a:solidFill>
                <a:srgbClr val="000000"/>
              </a:solidFill>
            </a:endParaRPr>
          </a:p>
          <a:p>
            <a:pPr marL="0" indent="0" fontAlgn="auto">
              <a:spcBef>
                <a:spcPct val="0"/>
              </a:spcBef>
              <a:spcAft>
                <a:spcPts val="0"/>
              </a:spcAft>
              <a:buClrTx/>
              <a:buSzTx/>
              <a:buFont typeface="Wingdings" pitchFamily="2" charset="2"/>
              <a:buBlip>
                <a:blip r:embed="rId2"/>
              </a:buBlip>
              <a:defRPr/>
            </a:pPr>
            <a:r>
              <a:rPr lang="en-US" sz="1400" dirty="0">
                <a:solidFill>
                  <a:srgbClr val="000000"/>
                </a:solidFill>
              </a:rPr>
              <a:t>A work area for all virtual (DEFINE and COMPUTE) fields and selection statements (WHERE / WHERE TOTAL).</a:t>
            </a:r>
          </a:p>
          <a:p>
            <a:pPr marL="0" indent="0" fontAlgn="auto">
              <a:spcBef>
                <a:spcPct val="0"/>
              </a:spcBef>
              <a:spcAft>
                <a:spcPts val="0"/>
              </a:spcAft>
              <a:buClrTx/>
              <a:buSzTx/>
              <a:buFont typeface="Wingdings" pitchFamily="2" charset="2"/>
              <a:buBlip>
                <a:blip r:embed="rId2"/>
              </a:buBlip>
              <a:defRPr/>
            </a:pPr>
            <a:endParaRPr lang="en-US" sz="1400" dirty="0">
              <a:solidFill>
                <a:srgbClr val="000000"/>
              </a:solidFill>
            </a:endParaRPr>
          </a:p>
          <a:p>
            <a:pPr marL="0" indent="0" fontAlgn="auto">
              <a:spcBef>
                <a:spcPct val="0"/>
              </a:spcBef>
              <a:spcAft>
                <a:spcPts val="0"/>
              </a:spcAft>
              <a:buClrTx/>
              <a:buSzTx/>
              <a:buFont typeface="Wingdings" pitchFamily="2" charset="2"/>
              <a:buBlip>
                <a:blip r:embed="rId2"/>
              </a:buBlip>
              <a:defRPr/>
            </a:pPr>
            <a:r>
              <a:rPr lang="en-US" sz="1400" dirty="0">
                <a:solidFill>
                  <a:srgbClr val="000000"/>
                </a:solidFill>
              </a:rPr>
              <a:t>A sort / merge table (The Answer Set) comprised of columns required to produce the report.</a:t>
            </a:r>
          </a:p>
          <a:p>
            <a:pPr marL="182880" indent="-182880" fontAlgn="auto">
              <a:spcAft>
                <a:spcPts val="0"/>
              </a:spcAft>
              <a:defRPr/>
            </a:pPr>
            <a:endParaRPr lang="en-US" dirty="0" smtClean="0"/>
          </a:p>
        </p:txBody>
      </p:sp>
      <p:sp>
        <p:nvSpPr>
          <p:cNvPr id="7270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4123B53C-B856-4331-8684-DDB2AA950117}" type="slidenum">
              <a:rPr lang="en-US">
                <a:solidFill>
                  <a:srgbClr val="FFFFFF"/>
                </a:solidFill>
              </a:rPr>
              <a:pPr eaLnBrk="1" hangingPunct="1"/>
              <a:t>57</a:t>
            </a:fld>
            <a:endParaRPr lang="en-US">
              <a:solidFill>
                <a:srgbClr val="FFFFFF"/>
              </a:solidFill>
            </a:endParaRPr>
          </a:p>
        </p:txBody>
      </p:sp>
      <p:sp>
        <p:nvSpPr>
          <p:cNvPr id="44034" name="Title 1"/>
          <p:cNvSpPr>
            <a:spLocks noGrp="1"/>
          </p:cNvSpPr>
          <p:nvPr>
            <p:ph type="title"/>
          </p:nvPr>
        </p:nvSpPr>
        <p:spPr>
          <a:xfrm>
            <a:off x="609600" y="228600"/>
            <a:ext cx="6858000" cy="990600"/>
          </a:xfrm>
        </p:spPr>
        <p:txBody>
          <a:bodyPr>
            <a:normAutofit fontScale="90000"/>
          </a:bodyPr>
          <a:lstStyle/>
          <a:p>
            <a:pPr fontAlgn="auto">
              <a:spcAft>
                <a:spcPts val="0"/>
              </a:spcAft>
              <a:defRPr/>
            </a:pPr>
            <a:r>
              <a:rPr lang="en-US" sz="2400" b="1" dirty="0">
                <a:solidFill>
                  <a:schemeClr val="accent2">
                    <a:lumMod val="95000"/>
                    <a:lumOff val="5000"/>
                  </a:schemeClr>
                </a:solidFill>
                <a:ea typeface="+mn-ea"/>
                <a:cs typeface="+mn-cs"/>
              </a:rPr>
              <a:t>Analyze and Parse the Request</a:t>
            </a:r>
            <a:br>
              <a:rPr lang="en-US" sz="2400" b="1" dirty="0">
                <a:solidFill>
                  <a:schemeClr val="accent2">
                    <a:lumMod val="95000"/>
                    <a:lumOff val="5000"/>
                  </a:schemeClr>
                </a:solidFill>
                <a:ea typeface="+mn-ea"/>
                <a:cs typeface="+mn-cs"/>
              </a:rPr>
            </a:br>
            <a:endParaRPr lang="en-US" dirty="0" smtClean="0">
              <a:solidFill>
                <a:schemeClr val="accent2">
                  <a:lumMod val="95000"/>
                  <a:lumOff val="5000"/>
                </a:schemeClr>
              </a:solidFill>
            </a:endParaRPr>
          </a:p>
        </p:txBody>
      </p:sp>
    </p:spTree>
    <p:extLst>
      <p:ext uri="{BB962C8B-B14F-4D97-AF65-F5344CB8AC3E}">
        <p14:creationId xmlns:p14="http://schemas.microsoft.com/office/powerpoint/2010/main" val="371819838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Content Placeholder 2"/>
          <p:cNvSpPr>
            <a:spLocks noGrp="1"/>
          </p:cNvSpPr>
          <p:nvPr>
            <p:ph idx="1"/>
          </p:nvPr>
        </p:nvSpPr>
        <p:spPr/>
        <p:txBody>
          <a:bodyPr rtlCol="0">
            <a:normAutofit/>
          </a:bodyPr>
          <a:lstStyle/>
          <a:p>
            <a:pPr marL="0" indent="0" fontAlgn="auto">
              <a:spcBef>
                <a:spcPct val="0"/>
              </a:spcBef>
              <a:spcAft>
                <a:spcPts val="0"/>
              </a:spcAft>
              <a:buClrTx/>
              <a:buSzTx/>
              <a:buFont typeface="Wingdings" pitchFamily="2" charset="2"/>
              <a:buBlip>
                <a:blip r:embed="rId2"/>
              </a:buBlip>
              <a:defRPr/>
            </a:pPr>
            <a:r>
              <a:rPr lang="en-US" sz="1400" dirty="0">
                <a:solidFill>
                  <a:srgbClr val="000000"/>
                </a:solidFill>
              </a:rPr>
              <a:t>Select on real data source values:  E.g. WHERE COUNTRY EQ ‘ENGLAND’</a:t>
            </a:r>
          </a:p>
          <a:p>
            <a:pPr marL="0" indent="0" fontAlgn="auto">
              <a:spcBef>
                <a:spcPct val="0"/>
              </a:spcBef>
              <a:spcAft>
                <a:spcPts val="0"/>
              </a:spcAft>
              <a:buClrTx/>
              <a:buSzTx/>
              <a:buFont typeface="Wingdings" pitchFamily="2" charset="2"/>
              <a:buBlip>
                <a:blip r:embed="rId2"/>
              </a:buBlip>
              <a:defRPr/>
            </a:pPr>
            <a:endParaRPr lang="en-US" sz="1400" dirty="0">
              <a:solidFill>
                <a:srgbClr val="000000"/>
              </a:solidFill>
            </a:endParaRPr>
          </a:p>
          <a:p>
            <a:pPr marL="0" indent="0" fontAlgn="auto">
              <a:spcBef>
                <a:spcPct val="0"/>
              </a:spcBef>
              <a:spcAft>
                <a:spcPts val="0"/>
              </a:spcAft>
              <a:buClrTx/>
              <a:buSzTx/>
              <a:buFont typeface="Wingdings" pitchFamily="2" charset="2"/>
              <a:buBlip>
                <a:blip r:embed="rId2"/>
              </a:buBlip>
              <a:defRPr/>
            </a:pPr>
            <a:r>
              <a:rPr lang="en-US" sz="1400" dirty="0">
                <a:solidFill>
                  <a:srgbClr val="000000"/>
                </a:solidFill>
              </a:rPr>
              <a:t>Construct virtual fields (DEFINE):   E.g. PROFIT/D10 = SALES * .25;</a:t>
            </a:r>
          </a:p>
          <a:p>
            <a:pPr marL="0" indent="0" fontAlgn="auto">
              <a:spcBef>
                <a:spcPct val="0"/>
              </a:spcBef>
              <a:spcAft>
                <a:spcPts val="0"/>
              </a:spcAft>
              <a:buClrTx/>
              <a:buSzTx/>
              <a:buFont typeface="Wingdings" pitchFamily="2" charset="2"/>
              <a:buBlip>
                <a:blip r:embed="rId2"/>
              </a:buBlip>
              <a:defRPr/>
            </a:pPr>
            <a:endParaRPr lang="en-US" sz="1400" dirty="0">
              <a:solidFill>
                <a:srgbClr val="000000"/>
              </a:solidFill>
            </a:endParaRPr>
          </a:p>
          <a:p>
            <a:pPr marL="0" indent="0" fontAlgn="auto">
              <a:spcBef>
                <a:spcPct val="0"/>
              </a:spcBef>
              <a:spcAft>
                <a:spcPts val="0"/>
              </a:spcAft>
              <a:buClrTx/>
              <a:buSzTx/>
              <a:buFont typeface="Wingdings" pitchFamily="2" charset="2"/>
              <a:buBlip>
                <a:blip r:embed="rId2"/>
              </a:buBlip>
              <a:defRPr/>
            </a:pPr>
            <a:r>
              <a:rPr lang="en-US" sz="1400" dirty="0">
                <a:solidFill>
                  <a:srgbClr val="000000"/>
                </a:solidFill>
              </a:rPr>
              <a:t>Select on virtual fields (DEFINE):   E.g. WHERE SALARY GE 10000;</a:t>
            </a:r>
          </a:p>
          <a:p>
            <a:pPr marL="0" indent="0" fontAlgn="auto">
              <a:spcBef>
                <a:spcPct val="0"/>
              </a:spcBef>
              <a:spcAft>
                <a:spcPts val="0"/>
              </a:spcAft>
              <a:buClrTx/>
              <a:buSzTx/>
              <a:buFont typeface="Wingdings" pitchFamily="2" charset="2"/>
              <a:buBlip>
                <a:blip r:embed="rId2"/>
              </a:buBlip>
              <a:defRPr/>
            </a:pPr>
            <a:endParaRPr lang="en-US" sz="1400" dirty="0">
              <a:solidFill>
                <a:srgbClr val="000000"/>
              </a:solidFill>
            </a:endParaRPr>
          </a:p>
          <a:p>
            <a:pPr marL="0" indent="0" fontAlgn="auto">
              <a:spcBef>
                <a:spcPct val="0"/>
              </a:spcBef>
              <a:spcAft>
                <a:spcPts val="0"/>
              </a:spcAft>
              <a:buClrTx/>
              <a:buSzTx/>
              <a:buFont typeface="Wingdings" pitchFamily="2" charset="2"/>
              <a:buBlip>
                <a:blip r:embed="rId2"/>
              </a:buBlip>
              <a:defRPr/>
            </a:pPr>
            <a:r>
              <a:rPr lang="en-US" sz="1400" dirty="0">
                <a:solidFill>
                  <a:srgbClr val="000000"/>
                </a:solidFill>
              </a:rPr>
              <a:t>Sort and Aggregate source data to build the Answer Set. (BY and ACROSS)</a:t>
            </a:r>
          </a:p>
          <a:p>
            <a:pPr marL="0" indent="0" fontAlgn="auto">
              <a:spcBef>
                <a:spcPct val="0"/>
              </a:spcBef>
              <a:spcAft>
                <a:spcPts val="0"/>
              </a:spcAft>
              <a:buClrTx/>
              <a:buSzTx/>
              <a:buFont typeface="Wingdings" pitchFamily="2" charset="2"/>
              <a:buBlip>
                <a:blip r:embed="rId2"/>
              </a:buBlip>
              <a:defRPr/>
            </a:pPr>
            <a:endParaRPr lang="en-US" sz="1400" dirty="0">
              <a:solidFill>
                <a:srgbClr val="000000"/>
              </a:solidFill>
            </a:endParaRPr>
          </a:p>
          <a:p>
            <a:pPr marL="0" indent="0" fontAlgn="auto">
              <a:spcBef>
                <a:spcPct val="0"/>
              </a:spcBef>
              <a:spcAft>
                <a:spcPts val="0"/>
              </a:spcAft>
              <a:buClrTx/>
              <a:buSzTx/>
              <a:buFont typeface="Wingdings" pitchFamily="2" charset="2"/>
              <a:buBlip>
                <a:blip r:embed="rId2"/>
              </a:buBlip>
              <a:defRPr/>
            </a:pPr>
            <a:r>
              <a:rPr lang="en-US" sz="1400" dirty="0" err="1">
                <a:solidFill>
                  <a:srgbClr val="000000"/>
                </a:solidFill>
              </a:rPr>
              <a:t>WebFOCUS</a:t>
            </a:r>
            <a:r>
              <a:rPr lang="en-US" sz="1400" dirty="0">
                <a:solidFill>
                  <a:srgbClr val="000000"/>
                </a:solidFill>
              </a:rPr>
              <a:t> generates report statistics (</a:t>
            </a:r>
            <a:r>
              <a:rPr lang="en-US" sz="1400" b="1" dirty="0">
                <a:solidFill>
                  <a:srgbClr val="000000"/>
                </a:solidFill>
              </a:rPr>
              <a:t>&amp;RECORDS</a:t>
            </a:r>
            <a:r>
              <a:rPr lang="en-US" sz="1400" dirty="0">
                <a:solidFill>
                  <a:srgbClr val="000000"/>
                </a:solidFill>
              </a:rPr>
              <a:t> and </a:t>
            </a:r>
            <a:r>
              <a:rPr lang="en-US" sz="1400" b="1" dirty="0">
                <a:solidFill>
                  <a:srgbClr val="000000"/>
                </a:solidFill>
              </a:rPr>
              <a:t>&amp;LINES</a:t>
            </a:r>
            <a:r>
              <a:rPr lang="en-US" sz="1400" dirty="0">
                <a:solidFill>
                  <a:srgbClr val="000000"/>
                </a:solidFill>
              </a:rPr>
              <a:t>) and close the data sources.</a:t>
            </a:r>
          </a:p>
          <a:p>
            <a:pPr marL="182880" indent="-182880" fontAlgn="auto">
              <a:spcAft>
                <a:spcPts val="0"/>
              </a:spcAft>
              <a:buFont typeface="Wingdings" pitchFamily="2" charset="2"/>
              <a:buNone/>
              <a:defRPr/>
            </a:pPr>
            <a:endParaRPr lang="en-US" sz="4000" dirty="0" smtClean="0">
              <a:cs typeface="Arial" pitchFamily="34" charset="0"/>
            </a:endParaRPr>
          </a:p>
          <a:p>
            <a:pPr marL="182880" indent="-182880" fontAlgn="auto">
              <a:spcAft>
                <a:spcPts val="0"/>
              </a:spcAft>
              <a:buFont typeface="Wingdings" pitchFamily="2" charset="2"/>
              <a:buNone/>
              <a:defRPr/>
            </a:pPr>
            <a:endParaRPr lang="en-US" sz="4000" dirty="0" smtClean="0">
              <a:cs typeface="Arial" pitchFamily="34" charset="0"/>
            </a:endParaRPr>
          </a:p>
        </p:txBody>
      </p:sp>
      <p:sp>
        <p:nvSpPr>
          <p:cNvPr id="73731"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BA2068B-3F24-4B2D-B5E2-952891237B69}" type="slidenum">
              <a:rPr lang="en-US">
                <a:solidFill>
                  <a:srgbClr val="FFFFFF"/>
                </a:solidFill>
              </a:rPr>
              <a:pPr eaLnBrk="1" hangingPunct="1"/>
              <a:t>58</a:t>
            </a:fld>
            <a:endParaRPr lang="en-US">
              <a:solidFill>
                <a:srgbClr val="FFFFFF"/>
              </a:solidFill>
            </a:endParaRPr>
          </a:p>
        </p:txBody>
      </p:sp>
      <p:sp>
        <p:nvSpPr>
          <p:cNvPr id="5" name="Rectangle 2"/>
          <p:cNvSpPr>
            <a:spLocks noChangeArrowheads="1"/>
          </p:cNvSpPr>
          <p:nvPr/>
        </p:nvSpPr>
        <p:spPr bwMode="auto">
          <a:xfrm>
            <a:off x="152400" y="381000"/>
            <a:ext cx="76962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lstStyle/>
          <a:p>
            <a:pPr algn="ctr">
              <a:defRPr/>
            </a:pPr>
            <a:r>
              <a:rPr lang="en-US" sz="2400" dirty="0">
                <a:solidFill>
                  <a:schemeClr val="accent2">
                    <a:lumMod val="95000"/>
                    <a:lumOff val="5000"/>
                  </a:schemeClr>
                </a:solidFill>
              </a:rPr>
              <a:t>Build the Answer Set</a:t>
            </a:r>
          </a:p>
        </p:txBody>
      </p:sp>
    </p:spTree>
    <p:extLst>
      <p:ext uri="{BB962C8B-B14F-4D97-AF65-F5344CB8AC3E}">
        <p14:creationId xmlns:p14="http://schemas.microsoft.com/office/powerpoint/2010/main" val="403881939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Content Placeholder 2"/>
          <p:cNvSpPr>
            <a:spLocks noGrp="1"/>
          </p:cNvSpPr>
          <p:nvPr>
            <p:ph idx="1"/>
          </p:nvPr>
        </p:nvSpPr>
        <p:spPr/>
        <p:txBody>
          <a:bodyPr rtlCol="0">
            <a:normAutofit/>
          </a:bodyPr>
          <a:lstStyle/>
          <a:p>
            <a:pPr marL="0" indent="0" fontAlgn="auto">
              <a:spcBef>
                <a:spcPct val="0"/>
              </a:spcBef>
              <a:spcAft>
                <a:spcPts val="0"/>
              </a:spcAft>
              <a:buClrTx/>
              <a:buSzTx/>
              <a:buFont typeface="Wingdings" pitchFamily="2" charset="2"/>
              <a:buBlip>
                <a:blip r:embed="rId2"/>
              </a:buBlip>
              <a:defRPr/>
            </a:pPr>
            <a:r>
              <a:rPr lang="en-US" sz="1600" dirty="0">
                <a:solidFill>
                  <a:srgbClr val="000000"/>
                </a:solidFill>
              </a:rPr>
              <a:t>Construct virtual columns (COMPUTE). A COMPUTE is automatically inserted as a column in the Answer Set.</a:t>
            </a:r>
          </a:p>
          <a:p>
            <a:pPr marL="0" indent="0" fontAlgn="auto">
              <a:spcBef>
                <a:spcPct val="0"/>
              </a:spcBef>
              <a:spcAft>
                <a:spcPts val="0"/>
              </a:spcAft>
              <a:buClrTx/>
              <a:buSzTx/>
              <a:buFont typeface="Wingdings" pitchFamily="2" charset="2"/>
              <a:buBlip>
                <a:blip r:embed="rId2"/>
              </a:buBlip>
              <a:defRPr/>
            </a:pPr>
            <a:endParaRPr lang="en-US" sz="1600" dirty="0">
              <a:solidFill>
                <a:srgbClr val="000000"/>
              </a:solidFill>
            </a:endParaRPr>
          </a:p>
          <a:p>
            <a:pPr marL="0" indent="0" fontAlgn="auto">
              <a:spcBef>
                <a:spcPct val="0"/>
              </a:spcBef>
              <a:spcAft>
                <a:spcPts val="0"/>
              </a:spcAft>
              <a:buClrTx/>
              <a:buSzTx/>
              <a:buFont typeface="Wingdings" pitchFamily="2" charset="2"/>
              <a:buBlip>
                <a:blip r:embed="rId2"/>
              </a:buBlip>
              <a:defRPr/>
            </a:pPr>
            <a:r>
              <a:rPr lang="en-US" sz="1600" dirty="0">
                <a:solidFill>
                  <a:srgbClr val="000000"/>
                </a:solidFill>
              </a:rPr>
              <a:t>Select on Answer Set records. Invalid records are discarded. Valid records continue in the process. E.g. WHERE TOTAL PROFIT GE 5000;</a:t>
            </a:r>
          </a:p>
          <a:p>
            <a:pPr marL="0" indent="0" fontAlgn="auto">
              <a:spcBef>
                <a:spcPct val="0"/>
              </a:spcBef>
              <a:spcAft>
                <a:spcPts val="0"/>
              </a:spcAft>
              <a:buClrTx/>
              <a:buSzTx/>
              <a:buFont typeface="Wingdings" pitchFamily="2" charset="2"/>
              <a:buNone/>
              <a:defRPr/>
            </a:pPr>
            <a:r>
              <a:rPr lang="en-US" sz="1600" dirty="0">
                <a:solidFill>
                  <a:srgbClr val="000000"/>
                </a:solidFill>
              </a:rPr>
              <a:t>	</a:t>
            </a:r>
          </a:p>
          <a:p>
            <a:pPr marL="0" indent="0" fontAlgn="auto">
              <a:spcBef>
                <a:spcPct val="0"/>
              </a:spcBef>
              <a:spcAft>
                <a:spcPts val="0"/>
              </a:spcAft>
              <a:buClrTx/>
              <a:buSzTx/>
              <a:buFont typeface="Wingdings" pitchFamily="2" charset="2"/>
              <a:buBlip>
                <a:blip r:embed="rId2"/>
              </a:buBlip>
              <a:defRPr/>
            </a:pPr>
            <a:r>
              <a:rPr lang="en-US" sz="1600" dirty="0">
                <a:solidFill>
                  <a:srgbClr val="000000"/>
                </a:solidFill>
              </a:rPr>
              <a:t>Re-sort the records in the Answer Set. E.g. BY TOTAL HIGHEST SALES NOPRINT</a:t>
            </a:r>
          </a:p>
          <a:p>
            <a:pPr marL="0" indent="0" fontAlgn="auto">
              <a:spcBef>
                <a:spcPct val="0"/>
              </a:spcBef>
              <a:spcAft>
                <a:spcPts val="0"/>
              </a:spcAft>
              <a:buClrTx/>
              <a:buSzTx/>
              <a:buFont typeface="Wingdings" pitchFamily="2" charset="2"/>
              <a:buBlip>
                <a:blip r:embed="rId2"/>
              </a:buBlip>
              <a:defRPr/>
            </a:pPr>
            <a:endParaRPr lang="en-US" sz="1600" dirty="0">
              <a:solidFill>
                <a:srgbClr val="000000"/>
              </a:solidFill>
            </a:endParaRPr>
          </a:p>
          <a:p>
            <a:pPr marL="0" indent="0" fontAlgn="auto">
              <a:spcBef>
                <a:spcPct val="0"/>
              </a:spcBef>
              <a:spcAft>
                <a:spcPts val="0"/>
              </a:spcAft>
              <a:buClrTx/>
              <a:buSzTx/>
              <a:buFont typeface="Wingdings" pitchFamily="2" charset="2"/>
              <a:buBlip>
                <a:blip r:embed="rId2"/>
              </a:buBlip>
              <a:defRPr/>
            </a:pPr>
            <a:r>
              <a:rPr lang="en-US" sz="1600" dirty="0">
                <a:solidFill>
                  <a:srgbClr val="000000"/>
                </a:solidFill>
              </a:rPr>
              <a:t>The first sales column in the Answer Set will not display in the final report.</a:t>
            </a:r>
          </a:p>
          <a:p>
            <a:pPr marL="182880" indent="-182880" fontAlgn="auto">
              <a:spcAft>
                <a:spcPts val="0"/>
              </a:spcAft>
              <a:defRPr/>
            </a:pPr>
            <a:endParaRPr lang="en-US" dirty="0" smtClean="0"/>
          </a:p>
        </p:txBody>
      </p:sp>
      <p:sp>
        <p:nvSpPr>
          <p:cNvPr id="7475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0DD99B07-887F-4141-9CF0-FF2EA1A1089E}" type="slidenum">
              <a:rPr lang="en-US">
                <a:solidFill>
                  <a:srgbClr val="FFFFFF"/>
                </a:solidFill>
              </a:rPr>
              <a:pPr eaLnBrk="1" hangingPunct="1"/>
              <a:t>59</a:t>
            </a:fld>
            <a:endParaRPr lang="en-US">
              <a:solidFill>
                <a:srgbClr val="FFFFFF"/>
              </a:solidFill>
            </a:endParaRPr>
          </a:p>
        </p:txBody>
      </p:sp>
      <p:sp>
        <p:nvSpPr>
          <p:cNvPr id="5" name="Rectangle 2"/>
          <p:cNvSpPr>
            <a:spLocks noGrp="1" noChangeArrowheads="1"/>
          </p:cNvSpPr>
          <p:nvPr>
            <p:ph type="title"/>
          </p:nvPr>
        </p:nvSpPr>
        <p:spPr>
          <a:extLst>
            <a:ext uri="{91240B29-F687-4F45-9708-019B960494DF}">
              <a14:hiddenLine xmlns:a14="http://schemas.microsoft.com/office/drawing/2010/main" w="9525" algn="ctr">
                <a:solidFill>
                  <a:srgbClr val="000000"/>
                </a:solidFill>
                <a:miter lim="800000"/>
                <a:headEnd/>
                <a:tailEnd/>
              </a14:hiddenLine>
            </a:ext>
          </a:extLst>
        </p:spPr>
        <p:txBody>
          <a:bodyPr/>
          <a:lstStyle/>
          <a:p>
            <a:pPr algn="ctr" fontAlgn="auto">
              <a:spcAft>
                <a:spcPts val="0"/>
              </a:spcAft>
              <a:defRPr/>
            </a:pPr>
            <a:r>
              <a:rPr lang="en-US" sz="2200" b="1" dirty="0">
                <a:solidFill>
                  <a:schemeClr val="accent2">
                    <a:lumMod val="95000"/>
                    <a:lumOff val="5000"/>
                  </a:schemeClr>
                </a:solidFill>
                <a:cs typeface="Arial" pitchFamily="34" charset="0"/>
              </a:rPr>
              <a:t>Process the Answer Set</a:t>
            </a:r>
          </a:p>
        </p:txBody>
      </p:sp>
    </p:spTree>
    <p:extLst>
      <p:ext uri="{BB962C8B-B14F-4D97-AF65-F5344CB8AC3E}">
        <p14:creationId xmlns:p14="http://schemas.microsoft.com/office/powerpoint/2010/main" val="41598518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16850EEA-C3AB-4AE5-83C2-3F32C390A43A}" type="slidenum">
              <a:rPr lang="en-US">
                <a:solidFill>
                  <a:srgbClr val="FFFFFF"/>
                </a:solidFill>
              </a:rPr>
              <a:pPr eaLnBrk="1" hangingPunct="1"/>
              <a:t>6</a:t>
            </a:fld>
            <a:endParaRPr lang="en-US">
              <a:solidFill>
                <a:srgbClr val="FFFFFF"/>
              </a:solidFill>
            </a:endParaRPr>
          </a:p>
        </p:txBody>
      </p:sp>
      <p:sp>
        <p:nvSpPr>
          <p:cNvPr id="21506" name="Title 1"/>
          <p:cNvSpPr>
            <a:spLocks noGrp="1"/>
          </p:cNvSpPr>
          <p:nvPr>
            <p:ph type="title"/>
          </p:nvPr>
        </p:nvSpPr>
        <p:spPr/>
        <p:txBody>
          <a:bodyPr/>
          <a:lstStyle/>
          <a:p>
            <a:pPr fontAlgn="auto">
              <a:spcAft>
                <a:spcPts val="0"/>
              </a:spcAft>
              <a:defRPr/>
            </a:pPr>
            <a:r>
              <a:rPr lang="en-US" sz="2800" smtClean="0"/>
              <a:t>Components of Reports </a:t>
            </a:r>
          </a:p>
        </p:txBody>
      </p:sp>
      <p:sp>
        <p:nvSpPr>
          <p:cNvPr id="20484" name="Rectangle 3"/>
          <p:cNvSpPr txBox="1">
            <a:spLocks noChangeArrowheads="1"/>
          </p:cNvSpPr>
          <p:nvPr/>
        </p:nvSpPr>
        <p:spPr bwMode="auto">
          <a:xfrm>
            <a:off x="152400" y="1600200"/>
            <a:ext cx="876300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lstStyle>
            <a:lvl1pPr marL="317500" indent="-3175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20000"/>
              </a:lnSpc>
              <a:spcBef>
                <a:spcPts val="700"/>
              </a:spcBef>
              <a:spcAft>
                <a:spcPct val="50000"/>
              </a:spcAft>
              <a:buClr>
                <a:schemeClr val="accent2"/>
              </a:buClr>
              <a:buSzPct val="60000"/>
              <a:buFont typeface="Wingdings" pitchFamily="2" charset="2"/>
              <a:buChar char="q"/>
            </a:pPr>
            <a:r>
              <a:rPr lang="en-US" sz="1600" b="1">
                <a:solidFill>
                  <a:schemeClr val="accent2"/>
                </a:solidFill>
                <a:latin typeface="Tw Cen MT" pitchFamily="34" charset="0"/>
              </a:rPr>
              <a:t>Data: The raw data that will be converted into meaningful information.</a:t>
            </a:r>
          </a:p>
          <a:p>
            <a:pPr eaLnBrk="1" hangingPunct="1">
              <a:lnSpc>
                <a:spcPct val="120000"/>
              </a:lnSpc>
              <a:spcBef>
                <a:spcPts val="700"/>
              </a:spcBef>
              <a:spcAft>
                <a:spcPct val="50000"/>
              </a:spcAft>
              <a:buClr>
                <a:schemeClr val="accent2"/>
              </a:buClr>
              <a:buSzPct val="60000"/>
              <a:buFont typeface="Wingdings" pitchFamily="2" charset="2"/>
              <a:buChar char="q"/>
            </a:pPr>
            <a:r>
              <a:rPr lang="en-US" sz="1600" b="1">
                <a:solidFill>
                  <a:schemeClr val="accent2"/>
                </a:solidFill>
                <a:latin typeface="Tw Cen MT" pitchFamily="34" charset="0"/>
              </a:rPr>
              <a:t>Procedures: The business logic to retrieve, transform and style the information.</a:t>
            </a:r>
          </a:p>
          <a:p>
            <a:pPr eaLnBrk="1" hangingPunct="1">
              <a:lnSpc>
                <a:spcPct val="120000"/>
              </a:lnSpc>
              <a:spcBef>
                <a:spcPts val="700"/>
              </a:spcBef>
              <a:spcAft>
                <a:spcPct val="50000"/>
              </a:spcAft>
              <a:buClr>
                <a:schemeClr val="accent2"/>
              </a:buClr>
              <a:buSzPct val="60000"/>
              <a:buFont typeface="Wingdings" pitchFamily="2" charset="2"/>
              <a:buChar char="q"/>
            </a:pPr>
            <a:r>
              <a:rPr lang="en-US" sz="1600" b="1">
                <a:solidFill>
                  <a:schemeClr val="accent2"/>
                </a:solidFill>
                <a:latin typeface="Tw Cen MT" pitchFamily="34" charset="0"/>
              </a:rPr>
              <a:t>Dashboards / Web Pages: The formatted output that displays the information in a standard web browser.</a:t>
            </a:r>
          </a:p>
        </p:txBody>
      </p:sp>
    </p:spTree>
    <p:extLst>
      <p:ext uri="{BB962C8B-B14F-4D97-AF65-F5344CB8AC3E}">
        <p14:creationId xmlns:p14="http://schemas.microsoft.com/office/powerpoint/2010/main" val="52150545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Content Placeholder 2"/>
          <p:cNvSpPr>
            <a:spLocks noGrp="1"/>
          </p:cNvSpPr>
          <p:nvPr>
            <p:ph idx="1"/>
          </p:nvPr>
        </p:nvSpPr>
        <p:spPr/>
        <p:txBody>
          <a:bodyPr rtlCol="0">
            <a:normAutofit fontScale="92500" lnSpcReduction="10000"/>
          </a:bodyPr>
          <a:lstStyle/>
          <a:p>
            <a:pPr marL="0" indent="0" fontAlgn="auto">
              <a:spcBef>
                <a:spcPct val="0"/>
              </a:spcBef>
              <a:spcAft>
                <a:spcPts val="0"/>
              </a:spcAft>
              <a:buClrTx/>
              <a:buSzTx/>
              <a:buFont typeface="Wingdings" pitchFamily="2" charset="2"/>
              <a:buBlip>
                <a:blip r:embed="rId2"/>
              </a:buBlip>
              <a:defRPr/>
            </a:pPr>
            <a:r>
              <a:rPr lang="en-US" sz="1600" dirty="0" err="1">
                <a:solidFill>
                  <a:srgbClr val="000000"/>
                </a:solidFill>
              </a:rPr>
              <a:t>WebFOCUS</a:t>
            </a:r>
            <a:r>
              <a:rPr lang="en-US" sz="1600" dirty="0">
                <a:solidFill>
                  <a:srgbClr val="000000"/>
                </a:solidFill>
              </a:rPr>
              <a:t> accumulates total for numeric columns as needed for sort breaks, row totals and grand totals.  E.g. ON TABLE COLUMN-TOTAL AS ‘TOTAL’;</a:t>
            </a:r>
          </a:p>
          <a:p>
            <a:pPr marL="0" indent="0" fontAlgn="auto">
              <a:spcBef>
                <a:spcPct val="0"/>
              </a:spcBef>
              <a:spcAft>
                <a:spcPts val="0"/>
              </a:spcAft>
              <a:buClrTx/>
              <a:buSzTx/>
              <a:buFont typeface="Wingdings" pitchFamily="2" charset="2"/>
              <a:buBlip>
                <a:blip r:embed="rId2"/>
              </a:buBlip>
              <a:defRPr/>
            </a:pPr>
            <a:endParaRPr lang="en-US" sz="1600" dirty="0">
              <a:solidFill>
                <a:srgbClr val="000000"/>
              </a:solidFill>
            </a:endParaRPr>
          </a:p>
          <a:p>
            <a:pPr marL="0" indent="0" fontAlgn="auto">
              <a:spcBef>
                <a:spcPct val="0"/>
              </a:spcBef>
              <a:spcAft>
                <a:spcPts val="0"/>
              </a:spcAft>
              <a:buClrTx/>
              <a:buSzTx/>
              <a:buFont typeface="Wingdings" pitchFamily="2" charset="2"/>
              <a:buBlip>
                <a:blip r:embed="rId2"/>
              </a:buBlip>
              <a:defRPr/>
            </a:pPr>
            <a:r>
              <a:rPr lang="en-US" sz="1600" dirty="0">
                <a:solidFill>
                  <a:srgbClr val="000000"/>
                </a:solidFill>
              </a:rPr>
              <a:t>Perform RECAP on subtotals.</a:t>
            </a:r>
          </a:p>
          <a:p>
            <a:pPr marL="0" indent="0" fontAlgn="auto">
              <a:spcBef>
                <a:spcPct val="0"/>
              </a:spcBef>
              <a:spcAft>
                <a:spcPts val="0"/>
              </a:spcAft>
              <a:buClrTx/>
              <a:buSzTx/>
              <a:buFont typeface="Wingdings" pitchFamily="2" charset="2"/>
              <a:buBlip>
                <a:blip r:embed="rId2"/>
              </a:buBlip>
              <a:defRPr/>
            </a:pPr>
            <a:endParaRPr lang="en-US" sz="1600" dirty="0">
              <a:solidFill>
                <a:srgbClr val="000000"/>
              </a:solidFill>
            </a:endParaRPr>
          </a:p>
          <a:p>
            <a:pPr marL="0" indent="0" fontAlgn="auto">
              <a:spcBef>
                <a:spcPct val="0"/>
              </a:spcBef>
              <a:spcAft>
                <a:spcPts val="0"/>
              </a:spcAft>
              <a:buClrTx/>
              <a:buSzTx/>
              <a:buFont typeface="Wingdings" pitchFamily="2" charset="2"/>
              <a:buBlip>
                <a:blip r:embed="rId2"/>
              </a:buBlip>
              <a:defRPr/>
            </a:pPr>
            <a:r>
              <a:rPr lang="en-US" sz="1600" dirty="0" err="1">
                <a:solidFill>
                  <a:srgbClr val="000000"/>
                </a:solidFill>
              </a:rPr>
              <a:t>WebFOCUS</a:t>
            </a:r>
            <a:r>
              <a:rPr lang="en-US" sz="1600" dirty="0">
                <a:solidFill>
                  <a:srgbClr val="000000"/>
                </a:solidFill>
              </a:rPr>
              <a:t> applies the output environment settings (formatting)  to the Answer Set.</a:t>
            </a:r>
          </a:p>
          <a:p>
            <a:pPr marL="0" indent="0" fontAlgn="auto">
              <a:spcBef>
                <a:spcPct val="0"/>
              </a:spcBef>
              <a:spcAft>
                <a:spcPts val="0"/>
              </a:spcAft>
              <a:buClrTx/>
              <a:buSzTx/>
              <a:buFont typeface="Wingdings" pitchFamily="2" charset="2"/>
              <a:buNone/>
              <a:defRPr/>
            </a:pPr>
            <a:endParaRPr lang="en-US" sz="1600" dirty="0">
              <a:solidFill>
                <a:srgbClr val="000000"/>
              </a:solidFill>
            </a:endParaRPr>
          </a:p>
          <a:p>
            <a:pPr marL="0" indent="0" fontAlgn="auto">
              <a:spcBef>
                <a:spcPct val="0"/>
              </a:spcBef>
              <a:spcAft>
                <a:spcPts val="0"/>
              </a:spcAft>
              <a:buClrTx/>
              <a:buSzTx/>
              <a:buFont typeface="Wingdings" pitchFamily="2" charset="2"/>
              <a:buBlip>
                <a:blip r:embed="rId2"/>
              </a:buBlip>
              <a:defRPr/>
            </a:pPr>
            <a:r>
              <a:rPr lang="en-US" sz="1600" dirty="0">
                <a:solidFill>
                  <a:srgbClr val="000000"/>
                </a:solidFill>
              </a:rPr>
              <a:t>Display options (commas, dollar signs etc…) are applied to column values.</a:t>
            </a:r>
          </a:p>
          <a:p>
            <a:pPr marL="0" indent="0" fontAlgn="auto">
              <a:spcBef>
                <a:spcPct val="0"/>
              </a:spcBef>
              <a:spcAft>
                <a:spcPts val="0"/>
              </a:spcAft>
              <a:buClrTx/>
              <a:buSzTx/>
              <a:buFont typeface="Wingdings" pitchFamily="2" charset="2"/>
              <a:buBlip>
                <a:blip r:embed="rId2"/>
              </a:buBlip>
              <a:defRPr/>
            </a:pPr>
            <a:endParaRPr lang="en-US" sz="1600" dirty="0">
              <a:solidFill>
                <a:srgbClr val="000000"/>
              </a:solidFill>
            </a:endParaRPr>
          </a:p>
          <a:p>
            <a:pPr marL="0" indent="0" fontAlgn="auto">
              <a:spcBef>
                <a:spcPct val="0"/>
              </a:spcBef>
              <a:spcAft>
                <a:spcPts val="0"/>
              </a:spcAft>
              <a:buClrTx/>
              <a:buSzTx/>
              <a:buFont typeface="Wingdings" pitchFamily="2" charset="2"/>
              <a:buBlip>
                <a:blip r:embed="rId2"/>
              </a:buBlip>
              <a:defRPr/>
            </a:pPr>
            <a:r>
              <a:rPr lang="en-US" sz="1600" dirty="0">
                <a:solidFill>
                  <a:srgbClr val="000000"/>
                </a:solidFill>
              </a:rPr>
              <a:t>The custom titles are added to the columns. E.g. BY CAR AS ‘Car Name’.</a:t>
            </a:r>
          </a:p>
          <a:p>
            <a:pPr marL="0" indent="0" fontAlgn="auto">
              <a:spcBef>
                <a:spcPct val="0"/>
              </a:spcBef>
              <a:spcAft>
                <a:spcPts val="0"/>
              </a:spcAft>
              <a:buClrTx/>
              <a:buSzTx/>
              <a:buFont typeface="Wingdings" pitchFamily="2" charset="2"/>
              <a:buBlip>
                <a:blip r:embed="rId2"/>
              </a:buBlip>
              <a:defRPr/>
            </a:pPr>
            <a:endParaRPr lang="en-US" sz="1600" dirty="0">
              <a:solidFill>
                <a:srgbClr val="000000"/>
              </a:solidFill>
            </a:endParaRPr>
          </a:p>
          <a:p>
            <a:pPr marL="0" indent="0" fontAlgn="auto">
              <a:spcBef>
                <a:spcPct val="0"/>
              </a:spcBef>
              <a:spcAft>
                <a:spcPts val="0"/>
              </a:spcAft>
              <a:buClrTx/>
              <a:buSzTx/>
              <a:buFont typeface="Wingdings" pitchFamily="2" charset="2"/>
              <a:buBlip>
                <a:blip r:embed="rId2"/>
              </a:buBlip>
              <a:defRPr/>
            </a:pPr>
            <a:r>
              <a:rPr lang="en-US" sz="1600" dirty="0">
                <a:solidFill>
                  <a:srgbClr val="000000"/>
                </a:solidFill>
              </a:rPr>
              <a:t>Hide designated columns. E.g. BY TOTAL HIGHEST SALES NOPRINT</a:t>
            </a:r>
          </a:p>
          <a:p>
            <a:pPr marL="0" indent="0" fontAlgn="auto">
              <a:spcBef>
                <a:spcPct val="0"/>
              </a:spcBef>
              <a:spcAft>
                <a:spcPts val="0"/>
              </a:spcAft>
              <a:buClrTx/>
              <a:buSzTx/>
              <a:buFont typeface="Wingdings" pitchFamily="2" charset="2"/>
              <a:buBlip>
                <a:blip r:embed="rId2"/>
              </a:buBlip>
              <a:defRPr/>
            </a:pPr>
            <a:endParaRPr lang="en-US" sz="1600" dirty="0">
              <a:solidFill>
                <a:srgbClr val="000000"/>
              </a:solidFill>
            </a:endParaRPr>
          </a:p>
          <a:p>
            <a:pPr marL="0" indent="0" fontAlgn="auto">
              <a:spcBef>
                <a:spcPct val="0"/>
              </a:spcBef>
              <a:spcAft>
                <a:spcPts val="0"/>
              </a:spcAft>
              <a:buClrTx/>
              <a:buSzTx/>
              <a:buFont typeface="Wingdings" pitchFamily="2" charset="2"/>
              <a:buBlip>
                <a:blip r:embed="rId2"/>
              </a:buBlip>
              <a:defRPr/>
            </a:pPr>
            <a:r>
              <a:rPr lang="en-US" sz="1600" dirty="0">
                <a:solidFill>
                  <a:srgbClr val="000000"/>
                </a:solidFill>
              </a:rPr>
              <a:t>The page setting and messages are applied (HEADING, FOOTING, SUBHEAD and SUBFOOT).</a:t>
            </a:r>
          </a:p>
          <a:p>
            <a:pPr marL="0" indent="0" fontAlgn="auto">
              <a:spcBef>
                <a:spcPct val="0"/>
              </a:spcBef>
              <a:spcAft>
                <a:spcPts val="0"/>
              </a:spcAft>
              <a:buClrTx/>
              <a:buSzTx/>
              <a:buFont typeface="Wingdings" pitchFamily="2" charset="2"/>
              <a:buBlip>
                <a:blip r:embed="rId2"/>
              </a:buBlip>
              <a:defRPr/>
            </a:pPr>
            <a:endParaRPr lang="en-US" sz="1600" dirty="0">
              <a:solidFill>
                <a:srgbClr val="000000"/>
              </a:solidFill>
            </a:endParaRPr>
          </a:p>
          <a:p>
            <a:pPr marL="0" indent="0" fontAlgn="auto">
              <a:spcBef>
                <a:spcPct val="0"/>
              </a:spcBef>
              <a:spcAft>
                <a:spcPts val="0"/>
              </a:spcAft>
              <a:buClrTx/>
              <a:buSzTx/>
              <a:buFont typeface="Wingdings" pitchFamily="2" charset="2"/>
              <a:buBlip>
                <a:blip r:embed="rId2"/>
              </a:buBlip>
              <a:defRPr/>
            </a:pPr>
            <a:r>
              <a:rPr lang="en-US" sz="1600" dirty="0">
                <a:solidFill>
                  <a:srgbClr val="000000"/>
                </a:solidFill>
              </a:rPr>
              <a:t>Apply styling and display output. E.g. ON TABLE SET STYLE *.</a:t>
            </a:r>
          </a:p>
          <a:p>
            <a:pPr marL="0" indent="0" fontAlgn="auto">
              <a:spcBef>
                <a:spcPct val="0"/>
              </a:spcBef>
              <a:spcAft>
                <a:spcPts val="0"/>
              </a:spcAft>
              <a:buClrTx/>
              <a:buSzTx/>
              <a:buFont typeface="Wingdings" pitchFamily="2" charset="2"/>
              <a:buBlip>
                <a:blip r:embed="rId2"/>
              </a:buBlip>
              <a:defRPr/>
            </a:pPr>
            <a:endParaRPr lang="en-US" sz="1600" dirty="0">
              <a:solidFill>
                <a:srgbClr val="000000"/>
              </a:solidFill>
            </a:endParaRPr>
          </a:p>
          <a:p>
            <a:pPr marL="0" indent="0" fontAlgn="auto">
              <a:spcBef>
                <a:spcPct val="0"/>
              </a:spcBef>
              <a:spcAft>
                <a:spcPts val="0"/>
              </a:spcAft>
              <a:buClrTx/>
              <a:buSzTx/>
              <a:buFont typeface="Wingdings" pitchFamily="2" charset="2"/>
              <a:buBlip>
                <a:blip r:embed="rId2"/>
              </a:buBlip>
              <a:defRPr/>
            </a:pPr>
            <a:r>
              <a:rPr lang="en-US" sz="1600" dirty="0">
                <a:solidFill>
                  <a:srgbClr val="000000"/>
                </a:solidFill>
              </a:rPr>
              <a:t>The report is converted to display in a graphic medium such as a Web browser. E.g. ON TABLE SET ONLINE-FMT HTML.</a:t>
            </a:r>
          </a:p>
          <a:p>
            <a:pPr marL="182880" indent="-182880" fontAlgn="auto">
              <a:spcAft>
                <a:spcPts val="0"/>
              </a:spcAft>
              <a:defRPr/>
            </a:pPr>
            <a:endParaRPr lang="en-US" dirty="0" smtClean="0"/>
          </a:p>
        </p:txBody>
      </p:sp>
      <p:sp>
        <p:nvSpPr>
          <p:cNvPr id="7578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B4A441CC-29E8-4CDF-8E06-331DD10E7AE9}" type="slidenum">
              <a:rPr lang="en-US">
                <a:solidFill>
                  <a:srgbClr val="FFFFFF"/>
                </a:solidFill>
              </a:rPr>
              <a:pPr eaLnBrk="1" hangingPunct="1"/>
              <a:t>60</a:t>
            </a:fld>
            <a:endParaRPr lang="en-US">
              <a:solidFill>
                <a:srgbClr val="FFFFFF"/>
              </a:solidFill>
            </a:endParaRPr>
          </a:p>
        </p:txBody>
      </p:sp>
      <p:sp>
        <p:nvSpPr>
          <p:cNvPr id="43010" name="Title 1"/>
          <p:cNvSpPr>
            <a:spLocks noGrp="1"/>
          </p:cNvSpPr>
          <p:nvPr>
            <p:ph type="title"/>
          </p:nvPr>
        </p:nvSpPr>
        <p:spPr/>
        <p:txBody>
          <a:bodyPr>
            <a:normAutofit/>
          </a:bodyPr>
          <a:lstStyle/>
          <a:p>
            <a:pPr fontAlgn="auto">
              <a:spcAft>
                <a:spcPts val="0"/>
              </a:spcAft>
              <a:defRPr/>
            </a:pPr>
            <a:r>
              <a:rPr lang="en-US" sz="2400" b="1" dirty="0">
                <a:solidFill>
                  <a:schemeClr val="accent2">
                    <a:lumMod val="95000"/>
                    <a:lumOff val="5000"/>
                  </a:schemeClr>
                </a:solidFill>
                <a:ea typeface="+mn-ea"/>
                <a:cs typeface="+mn-cs"/>
              </a:rPr>
              <a:t>Produce the Report</a:t>
            </a:r>
            <a:br>
              <a:rPr lang="en-US" sz="2400" b="1" dirty="0">
                <a:solidFill>
                  <a:schemeClr val="accent2">
                    <a:lumMod val="95000"/>
                    <a:lumOff val="5000"/>
                  </a:schemeClr>
                </a:solidFill>
                <a:ea typeface="+mn-ea"/>
                <a:cs typeface="+mn-cs"/>
              </a:rPr>
            </a:br>
            <a:endParaRPr lang="en-US" dirty="0" smtClean="0">
              <a:solidFill>
                <a:schemeClr val="accent2">
                  <a:lumMod val="95000"/>
                  <a:lumOff val="5000"/>
                </a:schemeClr>
              </a:solidFill>
            </a:endParaRPr>
          </a:p>
        </p:txBody>
      </p:sp>
    </p:spTree>
    <p:extLst>
      <p:ext uri="{BB962C8B-B14F-4D97-AF65-F5344CB8AC3E}">
        <p14:creationId xmlns:p14="http://schemas.microsoft.com/office/powerpoint/2010/main" val="153014649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Content Placeholder 2"/>
          <p:cNvSpPr>
            <a:spLocks noGrp="1"/>
          </p:cNvSpPr>
          <p:nvPr>
            <p:ph idx="1"/>
          </p:nvPr>
        </p:nvSpPr>
        <p:spPr/>
        <p:txBody>
          <a:bodyPr rtlCol="0">
            <a:normAutofit fontScale="92500" lnSpcReduction="10000"/>
          </a:bodyPr>
          <a:lstStyle/>
          <a:p>
            <a:pPr marL="406400" indent="-406400" fontAlgn="auto">
              <a:spcAft>
                <a:spcPct val="50000"/>
              </a:spcAft>
              <a:buClrTx/>
              <a:buSzTx/>
              <a:buFont typeface="Wingdings" pitchFamily="2" charset="2"/>
              <a:buBlip>
                <a:blip r:embed="rId2"/>
              </a:buBlip>
              <a:defRPr/>
            </a:pPr>
            <a:r>
              <a:rPr lang="en-US" sz="1600" kern="0" dirty="0">
                <a:solidFill>
                  <a:srgbClr val="000000"/>
                </a:solidFill>
              </a:rPr>
              <a:t>A Join is a temporary connection between two or more data source files that share at least one common field. </a:t>
            </a:r>
          </a:p>
          <a:p>
            <a:pPr marL="406400" indent="-406400" fontAlgn="auto">
              <a:spcAft>
                <a:spcPct val="50000"/>
              </a:spcAft>
              <a:buClrTx/>
              <a:buSzTx/>
              <a:buFont typeface="Wingdings" pitchFamily="2" charset="2"/>
              <a:buBlip>
                <a:blip r:embed="rId2"/>
              </a:buBlip>
              <a:defRPr/>
            </a:pPr>
            <a:r>
              <a:rPr lang="en-US" sz="1600" kern="0" dirty="0">
                <a:solidFill>
                  <a:srgbClr val="000000"/>
                </a:solidFill>
              </a:rPr>
              <a:t>If a report requires data from two or more related data sources, you can temporarily join the files and report from them as if they were one. Joined files remain physically separate, but are treated as one data source structure.</a:t>
            </a:r>
          </a:p>
          <a:p>
            <a:pPr marL="406400" indent="-406400" fontAlgn="auto">
              <a:spcAft>
                <a:spcPct val="50000"/>
              </a:spcAft>
              <a:buClrTx/>
              <a:buSzTx/>
              <a:buFont typeface="Wingdings" pitchFamily="2" charset="2"/>
              <a:buBlip>
                <a:blip r:embed="rId2"/>
              </a:buBlip>
              <a:defRPr/>
            </a:pPr>
            <a:r>
              <a:rPr lang="en-US" sz="1600" kern="0" dirty="0">
                <a:solidFill>
                  <a:srgbClr val="000000"/>
                </a:solidFill>
              </a:rPr>
              <a:t>The field format and the type must be the same for the common fields, but the field name need not be the same. </a:t>
            </a:r>
          </a:p>
          <a:p>
            <a:pPr marL="406400" indent="-406400" fontAlgn="auto">
              <a:spcAft>
                <a:spcPct val="50000"/>
              </a:spcAft>
              <a:buClrTx/>
              <a:buSzTx/>
              <a:buFont typeface="Wingdings" pitchFamily="2" charset="2"/>
              <a:buBlip>
                <a:blip r:embed="rId2"/>
              </a:buBlip>
              <a:defRPr/>
            </a:pPr>
            <a:r>
              <a:rPr lang="en-US" sz="1600" kern="0" dirty="0">
                <a:solidFill>
                  <a:srgbClr val="000000"/>
                </a:solidFill>
              </a:rPr>
              <a:t>The most common joined structures are based on real fields that have been declared in the Master Files of the host and cross referenced data sources, respectively.</a:t>
            </a:r>
          </a:p>
          <a:p>
            <a:pPr marL="406400" indent="-406400" fontAlgn="auto">
              <a:spcAft>
                <a:spcPct val="50000"/>
              </a:spcAft>
              <a:buClrTx/>
              <a:buSzTx/>
              <a:buFont typeface="Wingdings" pitchFamily="2" charset="2"/>
              <a:buNone/>
              <a:defRPr/>
            </a:pPr>
            <a:r>
              <a:rPr lang="en-US" sz="1600" b="1" kern="0" dirty="0">
                <a:solidFill>
                  <a:srgbClr val="000000"/>
                </a:solidFill>
              </a:rPr>
              <a:t>	Types of Joins:</a:t>
            </a:r>
          </a:p>
          <a:p>
            <a:pPr marL="1219200" lvl="1" indent="-533400" fontAlgn="auto">
              <a:spcAft>
                <a:spcPct val="50000"/>
              </a:spcAft>
              <a:buClrTx/>
              <a:buSzTx/>
              <a:buFontTx/>
              <a:buAutoNum type="arabicPeriod"/>
              <a:defRPr/>
            </a:pPr>
            <a:r>
              <a:rPr lang="en-US" sz="1400" kern="0" dirty="0">
                <a:solidFill>
                  <a:srgbClr val="000000"/>
                </a:solidFill>
              </a:rPr>
              <a:t>Conditional Joins</a:t>
            </a:r>
          </a:p>
          <a:p>
            <a:pPr marL="1219200" lvl="1" indent="-533400" fontAlgn="auto">
              <a:spcAft>
                <a:spcPct val="50000"/>
              </a:spcAft>
              <a:buClrTx/>
              <a:buSzTx/>
              <a:buFontTx/>
              <a:buAutoNum type="arabicPeriod"/>
              <a:defRPr/>
            </a:pPr>
            <a:r>
              <a:rPr lang="en-US" sz="1400" kern="0" dirty="0">
                <a:solidFill>
                  <a:srgbClr val="000000"/>
                </a:solidFill>
              </a:rPr>
              <a:t>Unique Joins</a:t>
            </a:r>
          </a:p>
          <a:p>
            <a:pPr marL="1219200" lvl="1" indent="-533400" fontAlgn="auto">
              <a:spcAft>
                <a:spcPct val="50000"/>
              </a:spcAft>
              <a:buClrTx/>
              <a:buSzTx/>
              <a:buFontTx/>
              <a:buAutoNum type="arabicPeriod"/>
              <a:defRPr/>
            </a:pPr>
            <a:r>
              <a:rPr lang="en-US" sz="1400" kern="0" dirty="0">
                <a:solidFill>
                  <a:srgbClr val="000000"/>
                </a:solidFill>
              </a:rPr>
              <a:t>Non-Unique Joins</a:t>
            </a:r>
          </a:p>
          <a:p>
            <a:pPr marL="1219200" lvl="1" indent="-533400" fontAlgn="auto">
              <a:spcAft>
                <a:spcPct val="50000"/>
              </a:spcAft>
              <a:buClrTx/>
              <a:buSzTx/>
              <a:buFontTx/>
              <a:buAutoNum type="arabicPeriod"/>
              <a:defRPr/>
            </a:pPr>
            <a:r>
              <a:rPr lang="en-US" sz="1400" kern="0" dirty="0">
                <a:solidFill>
                  <a:srgbClr val="000000"/>
                </a:solidFill>
              </a:rPr>
              <a:t>Outer Joins</a:t>
            </a:r>
          </a:p>
          <a:p>
            <a:pPr marL="182880" indent="-182880" fontAlgn="auto">
              <a:spcAft>
                <a:spcPts val="0"/>
              </a:spcAft>
              <a:defRPr/>
            </a:pPr>
            <a:endParaRPr lang="en-US" dirty="0" smtClean="0"/>
          </a:p>
        </p:txBody>
      </p:sp>
      <p:sp>
        <p:nvSpPr>
          <p:cNvPr id="7680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8D705DD1-AE0D-4CB6-88BA-9DD4CB47EDD4}" type="slidenum">
              <a:rPr lang="en-US">
                <a:solidFill>
                  <a:srgbClr val="FFFFFF"/>
                </a:solidFill>
              </a:rPr>
              <a:pPr eaLnBrk="1" hangingPunct="1"/>
              <a:t>61</a:t>
            </a:fld>
            <a:endParaRPr lang="en-US">
              <a:solidFill>
                <a:srgbClr val="FFFFFF"/>
              </a:solidFill>
            </a:endParaRPr>
          </a:p>
        </p:txBody>
      </p:sp>
      <p:sp>
        <p:nvSpPr>
          <p:cNvPr id="44034" name="Title 1"/>
          <p:cNvSpPr>
            <a:spLocks noGrp="1"/>
          </p:cNvSpPr>
          <p:nvPr>
            <p:ph type="title"/>
          </p:nvPr>
        </p:nvSpPr>
        <p:spPr/>
        <p:txBody>
          <a:bodyPr/>
          <a:lstStyle/>
          <a:p>
            <a:pPr algn="ctr" fontAlgn="auto">
              <a:spcAft>
                <a:spcPts val="0"/>
              </a:spcAft>
              <a:defRPr/>
            </a:pPr>
            <a:r>
              <a:rPr lang="en-US" sz="2400" b="1" kern="0" dirty="0">
                <a:solidFill>
                  <a:schemeClr val="accent2">
                    <a:lumMod val="95000"/>
                    <a:lumOff val="5000"/>
                  </a:schemeClr>
                </a:solidFill>
              </a:rPr>
              <a:t>JOINS</a:t>
            </a:r>
            <a:endParaRPr lang="en-US" dirty="0" smtClean="0">
              <a:solidFill>
                <a:schemeClr val="accent2">
                  <a:lumMod val="95000"/>
                  <a:lumOff val="5000"/>
                </a:schemeClr>
              </a:solidFill>
            </a:endParaRPr>
          </a:p>
        </p:txBody>
      </p:sp>
    </p:spTree>
    <p:extLst>
      <p:ext uri="{BB962C8B-B14F-4D97-AF65-F5344CB8AC3E}">
        <p14:creationId xmlns:p14="http://schemas.microsoft.com/office/powerpoint/2010/main" val="216011333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Content Placeholder 2"/>
          <p:cNvSpPr>
            <a:spLocks noGrp="1"/>
          </p:cNvSpPr>
          <p:nvPr>
            <p:ph idx="1"/>
          </p:nvPr>
        </p:nvSpPr>
        <p:spPr/>
        <p:txBody>
          <a:bodyPr rtlCol="0">
            <a:normAutofit lnSpcReduction="10000"/>
          </a:bodyPr>
          <a:lstStyle/>
          <a:p>
            <a:pPr marL="342900" indent="-342900" fontAlgn="auto">
              <a:spcAft>
                <a:spcPct val="50000"/>
              </a:spcAft>
              <a:buClrTx/>
              <a:buSzTx/>
              <a:buFont typeface="Wingdings" pitchFamily="2" charset="2"/>
              <a:buBlip>
                <a:blip r:embed="rId2"/>
              </a:buBlip>
              <a:defRPr/>
            </a:pPr>
            <a:r>
              <a:rPr lang="en-US" sz="1600" b="1" kern="0" dirty="0">
                <a:solidFill>
                  <a:srgbClr val="000000"/>
                </a:solidFill>
              </a:rPr>
              <a:t>Conditional joins: </a:t>
            </a:r>
            <a:r>
              <a:rPr lang="en-US" sz="1600" kern="0" dirty="0">
                <a:solidFill>
                  <a:srgbClr val="000000"/>
                </a:solidFill>
              </a:rPr>
              <a:t>These joins connect two or more data sources based on conditions other than equality between fields. You can define Where criteria in an expression that determines how to relate records in the host files to records in the cross-referenced files.</a:t>
            </a:r>
          </a:p>
          <a:p>
            <a:pPr marL="342900" indent="-342900" fontAlgn="auto">
              <a:spcAft>
                <a:spcPct val="50000"/>
              </a:spcAft>
              <a:buClrTx/>
              <a:buSzTx/>
              <a:buFont typeface="Wingdings" pitchFamily="2" charset="2"/>
              <a:buBlip>
                <a:blip r:embed="rId2"/>
              </a:buBlip>
              <a:defRPr/>
            </a:pPr>
            <a:r>
              <a:rPr lang="en-US" sz="1600" b="1" kern="0" dirty="0">
                <a:solidFill>
                  <a:srgbClr val="000000"/>
                </a:solidFill>
              </a:rPr>
              <a:t>Unique Joins :</a:t>
            </a:r>
            <a:r>
              <a:rPr lang="en-US" sz="1600" kern="0" dirty="0">
                <a:solidFill>
                  <a:srgbClr val="000000"/>
                </a:solidFill>
              </a:rPr>
              <a:t> A unique, or one‑to‑one, join structure matches one value in the host data source to one value in the cross‑referenced data source. Example, Joining an employee ID in an employee data source to an employee ID in a salary data source.</a:t>
            </a:r>
          </a:p>
          <a:p>
            <a:pPr marL="342900" indent="-342900" fontAlgn="auto">
              <a:spcAft>
                <a:spcPct val="50000"/>
              </a:spcAft>
              <a:buClrTx/>
              <a:buSzTx/>
              <a:buFont typeface="Wingdings" pitchFamily="2" charset="2"/>
              <a:buBlip>
                <a:blip r:embed="rId2"/>
              </a:buBlip>
              <a:defRPr/>
            </a:pPr>
            <a:r>
              <a:rPr lang="en-US" sz="1600" b="1" kern="0" dirty="0">
                <a:solidFill>
                  <a:srgbClr val="000000"/>
                </a:solidFill>
              </a:rPr>
              <a:t>Non-Unique Joins : </a:t>
            </a:r>
            <a:r>
              <a:rPr lang="en-US" sz="1600" kern="0" dirty="0">
                <a:solidFill>
                  <a:srgbClr val="000000"/>
                </a:solidFill>
              </a:rPr>
              <a:t>A non‑unique or one‑to‑many, join structure matches one value in the host data source to multiple values in the cross‑referenced field. Example, Joining employee ID in a company's employee data source to employee ID in a data source that lists all the training classes offered by that company.</a:t>
            </a:r>
            <a:endParaRPr lang="en-US" sz="1600" b="1" kern="0" dirty="0">
              <a:solidFill>
                <a:srgbClr val="000000"/>
              </a:solidFill>
            </a:endParaRPr>
          </a:p>
          <a:p>
            <a:pPr marL="342900" indent="-342900" fontAlgn="auto">
              <a:spcAft>
                <a:spcPct val="50000"/>
              </a:spcAft>
              <a:buClrTx/>
              <a:buSzTx/>
              <a:buFont typeface="Wingdings" pitchFamily="2" charset="2"/>
              <a:buBlip>
                <a:blip r:embed="rId2"/>
              </a:buBlip>
              <a:defRPr/>
            </a:pPr>
            <a:r>
              <a:rPr lang="en-US" sz="1600" b="1" kern="0" dirty="0">
                <a:solidFill>
                  <a:srgbClr val="000000"/>
                </a:solidFill>
              </a:rPr>
              <a:t>Outer Joins : </a:t>
            </a:r>
            <a:r>
              <a:rPr lang="en-US" sz="1600" kern="0" dirty="0">
                <a:solidFill>
                  <a:srgbClr val="000000"/>
                </a:solidFill>
              </a:rPr>
              <a:t>Some rows in a host table may lack corresponding rows in a cross-referenced table. When a report displays all matching rows, plus all rows from the host file that lack corresponding cross-referenced rows, the join is called a left outer join.</a:t>
            </a:r>
          </a:p>
          <a:p>
            <a:pPr marL="182880" indent="-182880" fontAlgn="auto">
              <a:spcAft>
                <a:spcPts val="0"/>
              </a:spcAft>
              <a:defRPr/>
            </a:pPr>
            <a:endParaRPr lang="en-US" dirty="0" smtClean="0"/>
          </a:p>
        </p:txBody>
      </p:sp>
      <p:sp>
        <p:nvSpPr>
          <p:cNvPr id="7782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66A2E027-8534-41AF-93DC-1A97A91AED93}" type="slidenum">
              <a:rPr lang="en-US">
                <a:solidFill>
                  <a:srgbClr val="FFFFFF"/>
                </a:solidFill>
              </a:rPr>
              <a:pPr eaLnBrk="1" hangingPunct="1"/>
              <a:t>62</a:t>
            </a:fld>
            <a:endParaRPr lang="en-US">
              <a:solidFill>
                <a:srgbClr val="FFFFFF"/>
              </a:solidFill>
            </a:endParaRPr>
          </a:p>
        </p:txBody>
      </p:sp>
      <p:sp>
        <p:nvSpPr>
          <p:cNvPr id="5" name="Title 1"/>
          <p:cNvSpPr>
            <a:spLocks noGrp="1"/>
          </p:cNvSpPr>
          <p:nvPr>
            <p:ph type="title"/>
          </p:nvPr>
        </p:nvSpPr>
        <p:spPr/>
        <p:txBody>
          <a:bodyPr/>
          <a:lstStyle/>
          <a:p>
            <a:pPr algn="ctr" fontAlgn="auto">
              <a:spcAft>
                <a:spcPts val="0"/>
              </a:spcAft>
              <a:defRPr/>
            </a:pPr>
            <a:r>
              <a:rPr lang="en-US" sz="2400" b="1" kern="0" dirty="0">
                <a:solidFill>
                  <a:schemeClr val="accent2">
                    <a:lumMod val="95000"/>
                    <a:lumOff val="5000"/>
                  </a:schemeClr>
                </a:solidFill>
              </a:rPr>
              <a:t>JOINS</a:t>
            </a:r>
            <a:endParaRPr lang="en-US" dirty="0" smtClean="0">
              <a:solidFill>
                <a:schemeClr val="accent2">
                  <a:lumMod val="95000"/>
                  <a:lumOff val="5000"/>
                </a:schemeClr>
              </a:solidFill>
            </a:endParaRPr>
          </a:p>
        </p:txBody>
      </p:sp>
    </p:spTree>
    <p:extLst>
      <p:ext uri="{BB962C8B-B14F-4D97-AF65-F5344CB8AC3E}">
        <p14:creationId xmlns:p14="http://schemas.microsoft.com/office/powerpoint/2010/main" val="59027573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1"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04800" y="1600200"/>
            <a:ext cx="3892550" cy="44958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885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57E542F1-9F77-448E-8F58-85C5F8F5F8E6}" type="slidenum">
              <a:rPr lang="en-US">
                <a:solidFill>
                  <a:srgbClr val="FFFFFF"/>
                </a:solidFill>
              </a:rPr>
              <a:pPr eaLnBrk="1" hangingPunct="1"/>
              <a:t>63</a:t>
            </a:fld>
            <a:endParaRPr lang="en-US">
              <a:solidFill>
                <a:srgbClr val="FFFFFF"/>
              </a:solidFill>
            </a:endParaRPr>
          </a:p>
        </p:txBody>
      </p:sp>
      <p:sp>
        <p:nvSpPr>
          <p:cNvPr id="44034" name="Title 1"/>
          <p:cNvSpPr>
            <a:spLocks noGrp="1"/>
          </p:cNvSpPr>
          <p:nvPr>
            <p:ph type="title"/>
          </p:nvPr>
        </p:nvSpPr>
        <p:spPr/>
        <p:txBody>
          <a:bodyPr/>
          <a:lstStyle/>
          <a:p>
            <a:pPr fontAlgn="auto">
              <a:spcAft>
                <a:spcPts val="0"/>
              </a:spcAft>
              <a:defRPr/>
            </a:pPr>
            <a:r>
              <a:rPr lang="en-US" sz="2400" b="1" kern="0" dirty="0">
                <a:solidFill>
                  <a:schemeClr val="accent2">
                    <a:lumMod val="95000"/>
                    <a:lumOff val="5000"/>
                  </a:schemeClr>
                </a:solidFill>
              </a:rPr>
              <a:t>Create New Report using Text Editor</a:t>
            </a:r>
            <a:endParaRPr lang="en-US" dirty="0" smtClean="0">
              <a:solidFill>
                <a:schemeClr val="accent2">
                  <a:lumMod val="95000"/>
                  <a:lumOff val="5000"/>
                </a:schemeClr>
              </a:solidFill>
            </a:endParaRPr>
          </a:p>
        </p:txBody>
      </p:sp>
      <p:pic>
        <p:nvPicPr>
          <p:cNvPr id="7885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1524000"/>
            <a:ext cx="381000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610546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Rectangle 2"/>
          <p:cNvSpPr>
            <a:spLocks noGrp="1" noChangeArrowheads="1"/>
          </p:cNvSpPr>
          <p:nvPr>
            <p:ph idx="1"/>
          </p:nvPr>
        </p:nvSpPr>
        <p:spPr/>
        <p:txBody>
          <a:bodyPr>
            <a:normAutofit lnSpcReduction="10000"/>
          </a:bodyPr>
          <a:lstStyle/>
          <a:p>
            <a:pPr lvl="1">
              <a:lnSpc>
                <a:spcPct val="80000"/>
              </a:lnSpc>
              <a:buFontTx/>
              <a:buNone/>
              <a:tabLst>
                <a:tab pos="2686050" algn="l"/>
              </a:tabLst>
            </a:pPr>
            <a:r>
              <a:rPr lang="en-US" sz="1400" b="1" i="1" u="sng" smtClean="0">
                <a:latin typeface="Arial "/>
              </a:rPr>
              <a:t>Procedure : P_DEPT.FEX</a:t>
            </a:r>
          </a:p>
          <a:p>
            <a:pPr lvl="1">
              <a:lnSpc>
                <a:spcPct val="80000"/>
              </a:lnSpc>
              <a:buFontTx/>
              <a:buNone/>
              <a:tabLst>
                <a:tab pos="2686050" algn="l"/>
              </a:tabLst>
            </a:pPr>
            <a:endParaRPr lang="en-US" sz="1400" b="1" i="1" u="sng" smtClean="0">
              <a:latin typeface="Arial "/>
            </a:endParaRPr>
          </a:p>
          <a:p>
            <a:pPr lvl="1">
              <a:lnSpc>
                <a:spcPct val="80000"/>
              </a:lnSpc>
              <a:buFontTx/>
              <a:buNone/>
              <a:tabLst>
                <a:tab pos="2686050" algn="l"/>
              </a:tabLst>
            </a:pPr>
            <a:r>
              <a:rPr lang="en-US" sz="1400" smtClean="0">
                <a:latin typeface="Arial "/>
              </a:rPr>
              <a:t>TABLE FILE DEPT</a:t>
            </a:r>
          </a:p>
          <a:p>
            <a:pPr lvl="1">
              <a:lnSpc>
                <a:spcPct val="80000"/>
              </a:lnSpc>
              <a:buFontTx/>
              <a:buNone/>
              <a:tabLst>
                <a:tab pos="2686050" algn="l"/>
              </a:tabLst>
            </a:pPr>
            <a:r>
              <a:rPr lang="en-US" sz="1400" smtClean="0">
                <a:latin typeface="Arial "/>
              </a:rPr>
              <a:t>PRINT</a:t>
            </a:r>
          </a:p>
          <a:p>
            <a:pPr lvl="1">
              <a:lnSpc>
                <a:spcPct val="80000"/>
              </a:lnSpc>
              <a:buFontTx/>
              <a:buNone/>
              <a:tabLst>
                <a:tab pos="2686050" algn="l"/>
              </a:tabLst>
            </a:pPr>
            <a:r>
              <a:rPr lang="en-US" sz="1400" smtClean="0">
                <a:latin typeface="Arial "/>
              </a:rPr>
              <a:t>	DEPT_ID</a:t>
            </a:r>
          </a:p>
          <a:p>
            <a:pPr lvl="1">
              <a:lnSpc>
                <a:spcPct val="80000"/>
              </a:lnSpc>
              <a:buFontTx/>
              <a:buNone/>
              <a:tabLst>
                <a:tab pos="2686050" algn="l"/>
              </a:tabLst>
            </a:pPr>
            <a:r>
              <a:rPr lang="en-US" sz="1400" smtClean="0">
                <a:latin typeface="Arial "/>
              </a:rPr>
              <a:t>	DEPT_NAME</a:t>
            </a:r>
          </a:p>
          <a:p>
            <a:pPr lvl="1">
              <a:lnSpc>
                <a:spcPct val="80000"/>
              </a:lnSpc>
              <a:buFontTx/>
              <a:buNone/>
              <a:tabLst>
                <a:tab pos="2686050" algn="l"/>
              </a:tabLst>
            </a:pPr>
            <a:r>
              <a:rPr lang="en-US" sz="1400" smtClean="0">
                <a:latin typeface="Arial "/>
              </a:rPr>
              <a:t>BY DEPT_ID</a:t>
            </a:r>
          </a:p>
          <a:p>
            <a:pPr lvl="1">
              <a:lnSpc>
                <a:spcPct val="80000"/>
              </a:lnSpc>
              <a:buFontTx/>
              <a:buNone/>
              <a:tabLst>
                <a:tab pos="2686050" algn="l"/>
              </a:tabLst>
            </a:pPr>
            <a:r>
              <a:rPr lang="en-US" sz="1400" smtClean="0">
                <a:latin typeface="Arial "/>
              </a:rPr>
              <a:t>ON TABLE </a:t>
            </a:r>
            <a:r>
              <a:rPr lang="en-US" sz="1400" b="1" smtClean="0">
                <a:latin typeface="Arial "/>
              </a:rPr>
              <a:t>HOLD</a:t>
            </a:r>
            <a:r>
              <a:rPr lang="en-US" sz="1400" smtClean="0">
                <a:latin typeface="Arial "/>
              </a:rPr>
              <a:t> AS H_DEPT FORMAT FOCUS INDEX DEPT_ID</a:t>
            </a:r>
          </a:p>
          <a:p>
            <a:pPr lvl="1">
              <a:lnSpc>
                <a:spcPct val="80000"/>
              </a:lnSpc>
              <a:buFontTx/>
              <a:buNone/>
              <a:tabLst>
                <a:tab pos="2686050" algn="l"/>
              </a:tabLst>
            </a:pPr>
            <a:r>
              <a:rPr lang="en-US" sz="1400" smtClean="0">
                <a:latin typeface="Arial "/>
              </a:rPr>
              <a:t>END</a:t>
            </a:r>
          </a:p>
          <a:p>
            <a:pPr lvl="1">
              <a:lnSpc>
                <a:spcPct val="80000"/>
              </a:lnSpc>
              <a:buFontTx/>
              <a:buNone/>
              <a:tabLst>
                <a:tab pos="2686050" algn="l"/>
              </a:tabLst>
            </a:pPr>
            <a:endParaRPr lang="en-US" sz="1400" smtClean="0">
              <a:latin typeface="Arial "/>
            </a:endParaRPr>
          </a:p>
          <a:p>
            <a:pPr lvl="1">
              <a:lnSpc>
                <a:spcPct val="80000"/>
              </a:lnSpc>
              <a:buFontTx/>
              <a:buNone/>
              <a:tabLst>
                <a:tab pos="2686050" algn="l"/>
              </a:tabLst>
            </a:pPr>
            <a:r>
              <a:rPr lang="en-US" sz="1400" b="1" i="1" u="sng" smtClean="0">
                <a:latin typeface="Arial "/>
              </a:rPr>
              <a:t>Procedure : P_EMP.FEX</a:t>
            </a:r>
          </a:p>
          <a:p>
            <a:pPr lvl="1">
              <a:lnSpc>
                <a:spcPct val="80000"/>
              </a:lnSpc>
              <a:buFontTx/>
              <a:buNone/>
              <a:tabLst>
                <a:tab pos="2686050" algn="l"/>
              </a:tabLst>
            </a:pPr>
            <a:endParaRPr lang="en-US" sz="1400" smtClean="0">
              <a:latin typeface="Arial "/>
            </a:endParaRPr>
          </a:p>
          <a:p>
            <a:pPr lvl="1">
              <a:lnSpc>
                <a:spcPct val="80000"/>
              </a:lnSpc>
              <a:buFontTx/>
              <a:buNone/>
              <a:tabLst>
                <a:tab pos="2686050" algn="l"/>
              </a:tabLst>
            </a:pPr>
            <a:r>
              <a:rPr lang="en-US" sz="1400" smtClean="0">
                <a:latin typeface="Arial "/>
              </a:rPr>
              <a:t>TABLE FILE EMP</a:t>
            </a:r>
          </a:p>
          <a:p>
            <a:pPr lvl="1">
              <a:lnSpc>
                <a:spcPct val="80000"/>
              </a:lnSpc>
              <a:buFontTx/>
              <a:buNone/>
              <a:tabLst>
                <a:tab pos="2686050" algn="l"/>
              </a:tabLst>
            </a:pPr>
            <a:r>
              <a:rPr lang="en-US" sz="1400" smtClean="0">
                <a:latin typeface="Arial "/>
              </a:rPr>
              <a:t>PRINT</a:t>
            </a:r>
          </a:p>
          <a:p>
            <a:pPr lvl="1">
              <a:lnSpc>
                <a:spcPct val="80000"/>
              </a:lnSpc>
              <a:buFontTx/>
              <a:buNone/>
              <a:tabLst>
                <a:tab pos="2686050" algn="l"/>
              </a:tabLst>
            </a:pPr>
            <a:r>
              <a:rPr lang="en-US" sz="1400" smtClean="0">
                <a:latin typeface="Arial "/>
              </a:rPr>
              <a:t>	EMP_ID</a:t>
            </a:r>
          </a:p>
          <a:p>
            <a:pPr lvl="1">
              <a:lnSpc>
                <a:spcPct val="80000"/>
              </a:lnSpc>
              <a:buFontTx/>
              <a:buNone/>
              <a:tabLst>
                <a:tab pos="2686050" algn="l"/>
              </a:tabLst>
            </a:pPr>
            <a:r>
              <a:rPr lang="en-US" sz="1400" smtClean="0">
                <a:latin typeface="Arial "/>
              </a:rPr>
              <a:t>	EMP_FIRST_NAME</a:t>
            </a:r>
          </a:p>
          <a:p>
            <a:pPr lvl="1">
              <a:lnSpc>
                <a:spcPct val="80000"/>
              </a:lnSpc>
              <a:buFontTx/>
              <a:buNone/>
              <a:tabLst>
                <a:tab pos="2686050" algn="l"/>
              </a:tabLst>
            </a:pPr>
            <a:r>
              <a:rPr lang="en-US" sz="1400" smtClean="0">
                <a:latin typeface="Arial "/>
              </a:rPr>
              <a:t>	EMP_LAST_NAME</a:t>
            </a:r>
          </a:p>
          <a:p>
            <a:pPr lvl="1">
              <a:lnSpc>
                <a:spcPct val="80000"/>
              </a:lnSpc>
              <a:buFontTx/>
              <a:buNone/>
              <a:tabLst>
                <a:tab pos="2686050" algn="l"/>
              </a:tabLst>
            </a:pPr>
            <a:r>
              <a:rPr lang="en-US" sz="1400" smtClean="0">
                <a:latin typeface="Arial "/>
              </a:rPr>
              <a:t>	EMP_SALARY</a:t>
            </a:r>
          </a:p>
          <a:p>
            <a:pPr lvl="1">
              <a:lnSpc>
                <a:spcPct val="80000"/>
              </a:lnSpc>
              <a:buFontTx/>
              <a:buNone/>
              <a:tabLst>
                <a:tab pos="2686050" algn="l"/>
              </a:tabLst>
            </a:pPr>
            <a:r>
              <a:rPr lang="en-US" sz="1400" smtClean="0">
                <a:latin typeface="Arial "/>
              </a:rPr>
              <a:t>	EMP_DEPT_ID</a:t>
            </a:r>
          </a:p>
          <a:p>
            <a:pPr lvl="1">
              <a:lnSpc>
                <a:spcPct val="80000"/>
              </a:lnSpc>
              <a:buFontTx/>
              <a:buNone/>
              <a:tabLst>
                <a:tab pos="2686050" algn="l"/>
              </a:tabLst>
            </a:pPr>
            <a:r>
              <a:rPr lang="en-US" sz="1400" smtClean="0">
                <a:latin typeface="Arial "/>
              </a:rPr>
              <a:t>BY EMP_DEPT_ID</a:t>
            </a:r>
          </a:p>
          <a:p>
            <a:pPr lvl="1">
              <a:lnSpc>
                <a:spcPct val="80000"/>
              </a:lnSpc>
              <a:buFontTx/>
              <a:buNone/>
              <a:tabLst>
                <a:tab pos="2686050" algn="l"/>
              </a:tabLst>
            </a:pPr>
            <a:r>
              <a:rPr lang="en-US" sz="1400" smtClean="0">
                <a:latin typeface="Arial "/>
              </a:rPr>
              <a:t>ON TABLE </a:t>
            </a:r>
            <a:r>
              <a:rPr lang="en-US" sz="1400" b="1" smtClean="0">
                <a:latin typeface="Arial "/>
              </a:rPr>
              <a:t>HOLD</a:t>
            </a:r>
            <a:r>
              <a:rPr lang="en-US" sz="1400" smtClean="0">
                <a:latin typeface="Arial "/>
              </a:rPr>
              <a:t> AS H_EMP FORMAT FOCUS INDEX EMP_DEPT_ID</a:t>
            </a:r>
          </a:p>
          <a:p>
            <a:pPr lvl="1">
              <a:lnSpc>
                <a:spcPct val="80000"/>
              </a:lnSpc>
              <a:buFontTx/>
              <a:buNone/>
              <a:tabLst>
                <a:tab pos="2686050" algn="l"/>
              </a:tabLst>
            </a:pPr>
            <a:r>
              <a:rPr lang="en-US" sz="1400" smtClean="0">
                <a:latin typeface="Arial "/>
              </a:rPr>
              <a:t>END</a:t>
            </a:r>
          </a:p>
          <a:p>
            <a:pPr lvl="1">
              <a:lnSpc>
                <a:spcPct val="80000"/>
              </a:lnSpc>
              <a:buFontTx/>
              <a:buNone/>
              <a:tabLst>
                <a:tab pos="2686050" algn="l"/>
              </a:tabLst>
            </a:pPr>
            <a:endParaRPr lang="en-US" sz="1400" smtClean="0">
              <a:latin typeface="Arial "/>
            </a:endParaRPr>
          </a:p>
        </p:txBody>
      </p:sp>
      <p:sp>
        <p:nvSpPr>
          <p:cNvPr id="7987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F7F46BFA-87D1-494C-8606-304767722126}" type="slidenum">
              <a:rPr lang="en-US">
                <a:solidFill>
                  <a:srgbClr val="FFFFFF"/>
                </a:solidFill>
              </a:rPr>
              <a:pPr eaLnBrk="1" hangingPunct="1"/>
              <a:t>64</a:t>
            </a:fld>
            <a:endParaRPr lang="en-US">
              <a:solidFill>
                <a:srgbClr val="FFFFFF"/>
              </a:solidFill>
            </a:endParaRPr>
          </a:p>
        </p:txBody>
      </p:sp>
      <p:sp>
        <p:nvSpPr>
          <p:cNvPr id="43010" name="Title 1"/>
          <p:cNvSpPr>
            <a:spLocks noGrp="1"/>
          </p:cNvSpPr>
          <p:nvPr>
            <p:ph type="title"/>
          </p:nvPr>
        </p:nvSpPr>
        <p:spPr/>
        <p:txBody>
          <a:bodyPr>
            <a:normAutofit/>
          </a:bodyPr>
          <a:lstStyle/>
          <a:p>
            <a:pPr fontAlgn="auto">
              <a:spcAft>
                <a:spcPts val="0"/>
              </a:spcAft>
              <a:defRPr/>
            </a:pPr>
            <a:r>
              <a:rPr lang="en-US" sz="2400" b="1" dirty="0">
                <a:solidFill>
                  <a:schemeClr val="accent2">
                    <a:lumMod val="95000"/>
                    <a:lumOff val="5000"/>
                  </a:schemeClr>
                </a:solidFill>
                <a:ea typeface="+mn-ea"/>
                <a:cs typeface="+mn-cs"/>
              </a:rPr>
              <a:t>Report using Text Editor – Example</a:t>
            </a:r>
            <a:br>
              <a:rPr lang="en-US" sz="2400" b="1" dirty="0">
                <a:solidFill>
                  <a:schemeClr val="accent2">
                    <a:lumMod val="95000"/>
                    <a:lumOff val="5000"/>
                  </a:schemeClr>
                </a:solidFill>
                <a:ea typeface="+mn-ea"/>
                <a:cs typeface="+mn-cs"/>
              </a:rPr>
            </a:br>
            <a:endParaRPr lang="en-US" dirty="0" smtClean="0">
              <a:solidFill>
                <a:schemeClr val="accent2">
                  <a:lumMod val="95000"/>
                  <a:lumOff val="5000"/>
                </a:schemeClr>
              </a:solidFill>
            </a:endParaRPr>
          </a:p>
        </p:txBody>
      </p:sp>
    </p:spTree>
    <p:extLst>
      <p:ext uri="{BB962C8B-B14F-4D97-AF65-F5344CB8AC3E}">
        <p14:creationId xmlns:p14="http://schemas.microsoft.com/office/powerpoint/2010/main" val="270947817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Content Placeholder 2"/>
          <p:cNvSpPr>
            <a:spLocks noGrp="1"/>
          </p:cNvSpPr>
          <p:nvPr>
            <p:ph idx="1"/>
          </p:nvPr>
        </p:nvSpPr>
        <p:spPr/>
        <p:txBody>
          <a:bodyPr rtlCol="0">
            <a:normAutofit/>
          </a:bodyPr>
          <a:lstStyle/>
          <a:p>
            <a:pPr marL="0" indent="0" algn="ctr" fontAlgn="auto">
              <a:spcBef>
                <a:spcPct val="0"/>
              </a:spcBef>
              <a:spcAft>
                <a:spcPts val="0"/>
              </a:spcAft>
              <a:buClrTx/>
              <a:buSzTx/>
              <a:buFont typeface="Wingdings" pitchFamily="2" charset="2"/>
              <a:buNone/>
              <a:defRPr/>
            </a:pPr>
            <a:endParaRPr lang="en-US" sz="4400" b="1" dirty="0" smtClean="0">
              <a:solidFill>
                <a:srgbClr val="000000"/>
              </a:solidFill>
              <a:effectLst>
                <a:outerShdw blurRad="38100" dist="38100" dir="2700000" algn="tl">
                  <a:srgbClr val="C0C0C0"/>
                </a:outerShdw>
              </a:effectLst>
            </a:endParaRPr>
          </a:p>
          <a:p>
            <a:pPr marL="0" indent="0" algn="ctr" fontAlgn="auto">
              <a:spcBef>
                <a:spcPct val="0"/>
              </a:spcBef>
              <a:spcAft>
                <a:spcPts val="0"/>
              </a:spcAft>
              <a:buClrTx/>
              <a:buSzTx/>
              <a:buFont typeface="Wingdings" pitchFamily="2" charset="2"/>
              <a:buNone/>
              <a:defRPr/>
            </a:pPr>
            <a:endParaRPr lang="en-US" sz="4400" b="1" dirty="0">
              <a:solidFill>
                <a:srgbClr val="000000"/>
              </a:solidFill>
              <a:effectLst>
                <a:outerShdw blurRad="38100" dist="38100" dir="2700000" algn="tl">
                  <a:srgbClr val="C0C0C0"/>
                </a:outerShdw>
              </a:effectLst>
            </a:endParaRPr>
          </a:p>
          <a:p>
            <a:pPr marL="0" indent="0" algn="ctr" fontAlgn="auto">
              <a:spcBef>
                <a:spcPct val="0"/>
              </a:spcBef>
              <a:spcAft>
                <a:spcPts val="0"/>
              </a:spcAft>
              <a:buClrTx/>
              <a:buSzTx/>
              <a:buFont typeface="Wingdings" pitchFamily="2" charset="2"/>
              <a:buNone/>
              <a:defRPr/>
            </a:pPr>
            <a:endParaRPr lang="en-US" sz="4400" b="1" dirty="0" smtClean="0">
              <a:solidFill>
                <a:srgbClr val="000000"/>
              </a:solidFill>
              <a:effectLst>
                <a:outerShdw blurRad="38100" dist="38100" dir="2700000" algn="tl">
                  <a:srgbClr val="C0C0C0"/>
                </a:outerShdw>
              </a:effectLst>
            </a:endParaRPr>
          </a:p>
          <a:p>
            <a:pPr marL="0" indent="0" algn="ctr" fontAlgn="auto">
              <a:spcBef>
                <a:spcPct val="0"/>
              </a:spcBef>
              <a:spcAft>
                <a:spcPts val="0"/>
              </a:spcAft>
              <a:buClrTx/>
              <a:buSzTx/>
              <a:buFont typeface="Wingdings" pitchFamily="2" charset="2"/>
              <a:buNone/>
              <a:defRPr/>
            </a:pPr>
            <a:r>
              <a:rPr lang="en-US" sz="4400" b="1" dirty="0" smtClean="0">
                <a:solidFill>
                  <a:srgbClr val="000000"/>
                </a:solidFill>
                <a:effectLst>
                  <a:outerShdw blurRad="38100" dist="38100" dir="2700000" algn="tl">
                    <a:srgbClr val="C0C0C0"/>
                  </a:outerShdw>
                </a:effectLst>
              </a:rPr>
              <a:t>HTML </a:t>
            </a:r>
            <a:r>
              <a:rPr lang="en-US" sz="4400" b="1" dirty="0">
                <a:solidFill>
                  <a:srgbClr val="000000"/>
                </a:solidFill>
                <a:effectLst>
                  <a:outerShdw blurRad="38100" dist="38100" dir="2700000" algn="tl">
                    <a:srgbClr val="C0C0C0"/>
                  </a:outerShdw>
                </a:effectLst>
              </a:rPr>
              <a:t>Composer</a:t>
            </a:r>
          </a:p>
          <a:p>
            <a:pPr marL="0" indent="0" algn="ctr" fontAlgn="auto">
              <a:spcAft>
                <a:spcPts val="0"/>
              </a:spcAft>
              <a:buFont typeface="Wingdings" pitchFamily="2" charset="2"/>
              <a:buNone/>
              <a:defRPr/>
            </a:pPr>
            <a:endParaRPr lang="en-US" dirty="0" smtClean="0"/>
          </a:p>
        </p:txBody>
      </p:sp>
      <p:sp>
        <p:nvSpPr>
          <p:cNvPr id="8089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A5015727-6838-493F-8BFA-44E08A4A32AA}" type="slidenum">
              <a:rPr lang="en-US">
                <a:solidFill>
                  <a:srgbClr val="FFFFFF"/>
                </a:solidFill>
              </a:rPr>
              <a:pPr eaLnBrk="1" hangingPunct="1"/>
              <a:t>65</a:t>
            </a:fld>
            <a:endParaRPr lang="en-US">
              <a:solidFill>
                <a:srgbClr val="FFFFFF"/>
              </a:solidFill>
            </a:endParaRPr>
          </a:p>
        </p:txBody>
      </p:sp>
    </p:spTree>
    <p:extLst>
      <p:ext uri="{BB962C8B-B14F-4D97-AF65-F5344CB8AC3E}">
        <p14:creationId xmlns:p14="http://schemas.microsoft.com/office/powerpoint/2010/main" val="4418694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Content Placeholder 2"/>
          <p:cNvSpPr>
            <a:spLocks noGrp="1"/>
          </p:cNvSpPr>
          <p:nvPr>
            <p:ph idx="1"/>
          </p:nvPr>
        </p:nvSpPr>
        <p:spPr/>
        <p:txBody>
          <a:bodyPr rtlCol="0">
            <a:normAutofit/>
          </a:bodyPr>
          <a:lstStyle/>
          <a:p>
            <a:pPr marL="342900" indent="-342900" fontAlgn="auto">
              <a:spcAft>
                <a:spcPts val="0"/>
              </a:spcAft>
              <a:buClrTx/>
              <a:buSzTx/>
              <a:buFont typeface="Wingdings" pitchFamily="2" charset="2"/>
              <a:buBlip>
                <a:blip r:embed="rId2"/>
              </a:buBlip>
              <a:defRPr/>
            </a:pPr>
            <a:r>
              <a:rPr lang="en-US" sz="1800" kern="0" dirty="0">
                <a:solidFill>
                  <a:srgbClr val="000000"/>
                </a:solidFill>
              </a:rPr>
              <a:t>Introduction to HTML Composer</a:t>
            </a:r>
          </a:p>
          <a:p>
            <a:pPr marL="342900" indent="-342900" fontAlgn="auto">
              <a:spcAft>
                <a:spcPts val="0"/>
              </a:spcAft>
              <a:buClrTx/>
              <a:buSzTx/>
              <a:buFont typeface="Wingdings" pitchFamily="2" charset="2"/>
              <a:buNone/>
              <a:defRPr/>
            </a:pPr>
            <a:endParaRPr lang="en-US" sz="1800" kern="0" dirty="0">
              <a:solidFill>
                <a:srgbClr val="000000"/>
              </a:solidFill>
            </a:endParaRPr>
          </a:p>
          <a:p>
            <a:pPr marL="342900" indent="-342900" fontAlgn="auto">
              <a:spcAft>
                <a:spcPts val="0"/>
              </a:spcAft>
              <a:buClrTx/>
              <a:buSzTx/>
              <a:buFont typeface="Wingdings" pitchFamily="2" charset="2"/>
              <a:buBlip>
                <a:blip r:embed="rId2"/>
              </a:buBlip>
              <a:defRPr/>
            </a:pPr>
            <a:r>
              <a:rPr lang="en-US" sz="1800" kern="0" dirty="0">
                <a:solidFill>
                  <a:srgbClr val="000000"/>
                </a:solidFill>
              </a:rPr>
              <a:t>Getting Started With HTML Composer</a:t>
            </a:r>
          </a:p>
          <a:p>
            <a:pPr marL="342900" indent="-342900" fontAlgn="auto">
              <a:spcAft>
                <a:spcPts val="0"/>
              </a:spcAft>
              <a:buClrTx/>
              <a:buSzTx/>
              <a:buFont typeface="Wingdings" pitchFamily="2" charset="2"/>
              <a:buNone/>
              <a:defRPr/>
            </a:pPr>
            <a:endParaRPr lang="en-US" sz="1800" kern="0" dirty="0">
              <a:solidFill>
                <a:srgbClr val="000000"/>
              </a:solidFill>
            </a:endParaRPr>
          </a:p>
          <a:p>
            <a:pPr marL="342900" indent="-342900" fontAlgn="auto">
              <a:spcAft>
                <a:spcPts val="0"/>
              </a:spcAft>
              <a:buClrTx/>
              <a:buSzTx/>
              <a:buFont typeface="Wingdings" pitchFamily="2" charset="2"/>
              <a:buBlip>
                <a:blip r:embed="rId2"/>
              </a:buBlip>
              <a:defRPr/>
            </a:pPr>
            <a:r>
              <a:rPr lang="en-US" sz="1800" kern="0" dirty="0">
                <a:solidFill>
                  <a:srgbClr val="000000"/>
                </a:solidFill>
              </a:rPr>
              <a:t>Create a form Using </a:t>
            </a:r>
            <a:r>
              <a:rPr lang="en-US" sz="1800" kern="0" dirty="0" err="1">
                <a:solidFill>
                  <a:srgbClr val="000000"/>
                </a:solidFill>
              </a:rPr>
              <a:t>HTMl</a:t>
            </a:r>
            <a:r>
              <a:rPr lang="en-US" sz="1800" kern="0" dirty="0">
                <a:solidFill>
                  <a:srgbClr val="000000"/>
                </a:solidFill>
              </a:rPr>
              <a:t> Composer</a:t>
            </a:r>
          </a:p>
          <a:p>
            <a:pPr marL="342900" indent="-342900" fontAlgn="auto">
              <a:spcAft>
                <a:spcPts val="0"/>
              </a:spcAft>
              <a:buClrTx/>
              <a:buSzTx/>
              <a:buFont typeface="Wingdings" pitchFamily="2" charset="2"/>
              <a:buNone/>
              <a:defRPr/>
            </a:pPr>
            <a:endParaRPr lang="en-US" sz="1800" kern="0" dirty="0">
              <a:solidFill>
                <a:srgbClr val="000000"/>
              </a:solidFill>
            </a:endParaRPr>
          </a:p>
          <a:p>
            <a:pPr marL="342900" indent="-342900" fontAlgn="auto">
              <a:spcAft>
                <a:spcPts val="0"/>
              </a:spcAft>
              <a:buClrTx/>
              <a:buSzTx/>
              <a:buFont typeface="Wingdings" pitchFamily="2" charset="2"/>
              <a:buBlip>
                <a:blip r:embed="rId2"/>
              </a:buBlip>
              <a:defRPr/>
            </a:pPr>
            <a:r>
              <a:rPr lang="en-US" sz="1800" kern="0" dirty="0">
                <a:solidFill>
                  <a:srgbClr val="000000"/>
                </a:solidFill>
              </a:rPr>
              <a:t>Link to Procedure</a:t>
            </a:r>
          </a:p>
          <a:p>
            <a:pPr marL="342900" indent="-342900" fontAlgn="auto">
              <a:spcAft>
                <a:spcPts val="0"/>
              </a:spcAft>
              <a:buClrTx/>
              <a:buSzTx/>
              <a:buFont typeface="Wingdings" pitchFamily="2" charset="2"/>
              <a:buNone/>
              <a:defRPr/>
            </a:pPr>
            <a:endParaRPr lang="en-US" sz="1800" kern="0" dirty="0">
              <a:solidFill>
                <a:srgbClr val="000000"/>
              </a:solidFill>
            </a:endParaRPr>
          </a:p>
          <a:p>
            <a:pPr marL="342900" indent="-342900" fontAlgn="auto">
              <a:spcAft>
                <a:spcPts val="0"/>
              </a:spcAft>
              <a:buClrTx/>
              <a:buSzTx/>
              <a:buFont typeface="Wingdings" pitchFamily="2" charset="2"/>
              <a:buBlip>
                <a:blip r:embed="rId2"/>
              </a:buBlip>
              <a:defRPr/>
            </a:pPr>
            <a:r>
              <a:rPr lang="en-US" sz="1800" kern="0" dirty="0">
                <a:solidFill>
                  <a:srgbClr val="000000"/>
                </a:solidFill>
              </a:rPr>
              <a:t>Examples</a:t>
            </a:r>
          </a:p>
          <a:p>
            <a:pPr marL="182880" indent="-182880" fontAlgn="auto">
              <a:spcAft>
                <a:spcPts val="0"/>
              </a:spcAft>
              <a:defRPr/>
            </a:pPr>
            <a:endParaRPr lang="en-US" dirty="0" smtClean="0"/>
          </a:p>
        </p:txBody>
      </p:sp>
      <p:sp>
        <p:nvSpPr>
          <p:cNvPr id="8192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E2FCA001-3EA2-412B-AB9B-C1A1FCE45BF0}" type="slidenum">
              <a:rPr lang="en-US">
                <a:solidFill>
                  <a:srgbClr val="FFFFFF"/>
                </a:solidFill>
              </a:rPr>
              <a:pPr eaLnBrk="1" hangingPunct="1"/>
              <a:t>66</a:t>
            </a:fld>
            <a:endParaRPr lang="en-US">
              <a:solidFill>
                <a:srgbClr val="FFFFFF"/>
              </a:solidFill>
            </a:endParaRPr>
          </a:p>
        </p:txBody>
      </p:sp>
      <p:sp>
        <p:nvSpPr>
          <p:cNvPr id="44034" name="Title 1"/>
          <p:cNvSpPr>
            <a:spLocks noGrp="1"/>
          </p:cNvSpPr>
          <p:nvPr>
            <p:ph type="title"/>
          </p:nvPr>
        </p:nvSpPr>
        <p:spPr/>
        <p:txBody>
          <a:bodyPr/>
          <a:lstStyle/>
          <a:p>
            <a:pPr fontAlgn="auto">
              <a:spcAft>
                <a:spcPts val="0"/>
              </a:spcAft>
              <a:defRPr/>
            </a:pPr>
            <a:r>
              <a:rPr lang="en-US" sz="2400" b="1" kern="0" dirty="0">
                <a:solidFill>
                  <a:schemeClr val="accent2">
                    <a:lumMod val="95000"/>
                    <a:lumOff val="5000"/>
                  </a:schemeClr>
                </a:solidFill>
              </a:rPr>
              <a:t>Objectives Of </a:t>
            </a:r>
            <a:r>
              <a:rPr lang="en-US" sz="2400" b="1" kern="0" dirty="0" err="1">
                <a:solidFill>
                  <a:schemeClr val="accent2">
                    <a:lumMod val="95000"/>
                    <a:lumOff val="5000"/>
                  </a:schemeClr>
                </a:solidFill>
              </a:rPr>
              <a:t>WebFocus</a:t>
            </a:r>
            <a:r>
              <a:rPr lang="en-US" sz="2400" b="1" kern="0" dirty="0">
                <a:solidFill>
                  <a:schemeClr val="accent2">
                    <a:lumMod val="95000"/>
                    <a:lumOff val="5000"/>
                  </a:schemeClr>
                </a:solidFill>
              </a:rPr>
              <a:t> 101</a:t>
            </a:r>
            <a:endParaRPr lang="en-US" dirty="0" smtClean="0">
              <a:solidFill>
                <a:schemeClr val="accent2">
                  <a:lumMod val="95000"/>
                  <a:lumOff val="5000"/>
                </a:schemeClr>
              </a:solidFill>
            </a:endParaRPr>
          </a:p>
        </p:txBody>
      </p:sp>
    </p:spTree>
    <p:extLst>
      <p:ext uri="{BB962C8B-B14F-4D97-AF65-F5344CB8AC3E}">
        <p14:creationId xmlns:p14="http://schemas.microsoft.com/office/powerpoint/2010/main" val="276708783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rtlCol="0">
            <a:normAutofit/>
          </a:bodyPr>
          <a:lstStyle/>
          <a:p>
            <a:pPr marL="342900" indent="-342900" fontAlgn="auto">
              <a:spcAft>
                <a:spcPts val="0"/>
              </a:spcAft>
              <a:buClrTx/>
              <a:buSzTx/>
              <a:buFont typeface="Wingdings" pitchFamily="2" charset="2"/>
              <a:buBlip>
                <a:blip r:embed="rId2"/>
              </a:buBlip>
              <a:defRPr/>
            </a:pPr>
            <a:r>
              <a:rPr lang="en-US" sz="1800" kern="0" dirty="0">
                <a:solidFill>
                  <a:srgbClr val="000000"/>
                </a:solidFill>
              </a:rPr>
              <a:t>HTML Composer is used to create user interface web applications.</a:t>
            </a:r>
          </a:p>
          <a:p>
            <a:pPr marL="342900" indent="-342900" fontAlgn="auto">
              <a:spcAft>
                <a:spcPts val="0"/>
              </a:spcAft>
              <a:buClrTx/>
              <a:buSzTx/>
              <a:buFont typeface="Wingdings" pitchFamily="2" charset="2"/>
              <a:buBlip>
                <a:blip r:embed="rId2"/>
              </a:buBlip>
              <a:defRPr/>
            </a:pPr>
            <a:endParaRPr lang="en-US" sz="1800" kern="0" dirty="0">
              <a:solidFill>
                <a:srgbClr val="000000"/>
              </a:solidFill>
            </a:endParaRPr>
          </a:p>
          <a:p>
            <a:pPr marL="342900" indent="-342900" fontAlgn="auto">
              <a:spcAft>
                <a:spcPts val="0"/>
              </a:spcAft>
              <a:buClrTx/>
              <a:buSzTx/>
              <a:buFont typeface="Wingdings" pitchFamily="2" charset="2"/>
              <a:buBlip>
                <a:blip r:embed="rId2"/>
              </a:buBlip>
              <a:defRPr/>
            </a:pPr>
            <a:r>
              <a:rPr lang="en-US" sz="1800" kern="0" dirty="0">
                <a:solidFill>
                  <a:srgbClr val="000000"/>
                </a:solidFill>
              </a:rPr>
              <a:t>HTML composer is integrated with JavaScript and Cascading Style Sheets (CSS).</a:t>
            </a:r>
          </a:p>
          <a:p>
            <a:pPr marL="342900" indent="-342900" fontAlgn="auto">
              <a:spcAft>
                <a:spcPts val="0"/>
              </a:spcAft>
              <a:buClrTx/>
              <a:buSzTx/>
              <a:buFont typeface="Wingdings" pitchFamily="2" charset="2"/>
              <a:buNone/>
              <a:defRPr/>
            </a:pPr>
            <a:endParaRPr lang="en-US" sz="1800" kern="0" dirty="0">
              <a:solidFill>
                <a:srgbClr val="000000"/>
              </a:solidFill>
            </a:endParaRPr>
          </a:p>
          <a:p>
            <a:pPr marL="342900" indent="-342900" fontAlgn="auto">
              <a:spcAft>
                <a:spcPts val="0"/>
              </a:spcAft>
              <a:buClrTx/>
              <a:buSzTx/>
              <a:buFont typeface="Wingdings" pitchFamily="2" charset="2"/>
              <a:buBlip>
                <a:blip r:embed="rId2"/>
              </a:buBlip>
              <a:defRPr/>
            </a:pPr>
            <a:r>
              <a:rPr lang="en-US" sz="1800" kern="0" dirty="0">
                <a:solidFill>
                  <a:srgbClr val="000000"/>
                </a:solidFill>
              </a:rPr>
              <a:t>HTML composer enables developer to create HTML Pages.</a:t>
            </a:r>
          </a:p>
          <a:p>
            <a:pPr marL="342900" indent="-342900" fontAlgn="auto">
              <a:spcAft>
                <a:spcPts val="0"/>
              </a:spcAft>
              <a:buClrTx/>
              <a:buSzTx/>
              <a:buFont typeface="Wingdings" pitchFamily="2" charset="2"/>
              <a:buBlip>
                <a:blip r:embed="rId2"/>
              </a:buBlip>
              <a:defRPr/>
            </a:pPr>
            <a:endParaRPr lang="en-US" sz="1800" kern="0" dirty="0">
              <a:solidFill>
                <a:srgbClr val="000000"/>
              </a:solidFill>
            </a:endParaRPr>
          </a:p>
          <a:p>
            <a:pPr marL="342900" indent="-342900" fontAlgn="auto">
              <a:spcAft>
                <a:spcPts val="0"/>
              </a:spcAft>
              <a:buClrTx/>
              <a:buSzTx/>
              <a:buFont typeface="Wingdings" pitchFamily="2" charset="2"/>
              <a:buBlip>
                <a:blip r:embed="rId2"/>
              </a:buBlip>
              <a:defRPr/>
            </a:pPr>
            <a:r>
              <a:rPr lang="en-US" sz="1800" kern="0" dirty="0">
                <a:solidFill>
                  <a:srgbClr val="000000"/>
                </a:solidFill>
              </a:rPr>
              <a:t>Invoke the procedures, graphs and Maintain files.</a:t>
            </a:r>
          </a:p>
          <a:p>
            <a:pPr marL="0" indent="0" fontAlgn="auto">
              <a:spcAft>
                <a:spcPts val="0"/>
              </a:spcAft>
              <a:buFont typeface="Wingdings" pitchFamily="2" charset="2"/>
              <a:buNone/>
              <a:defRPr/>
            </a:pPr>
            <a:endParaRPr lang="en-US" dirty="0"/>
          </a:p>
        </p:txBody>
      </p:sp>
      <p:sp>
        <p:nvSpPr>
          <p:cNvPr id="8294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53955B05-4D79-4E31-9249-5D149F71FAE7}" type="slidenum">
              <a:rPr lang="en-US">
                <a:solidFill>
                  <a:srgbClr val="FFFFFF"/>
                </a:solidFill>
              </a:rPr>
              <a:pPr eaLnBrk="1" hangingPunct="1"/>
              <a:t>67</a:t>
            </a:fld>
            <a:endParaRPr lang="en-US">
              <a:solidFill>
                <a:srgbClr val="FFFFFF"/>
              </a:solidFill>
            </a:endParaRPr>
          </a:p>
        </p:txBody>
      </p:sp>
      <p:sp>
        <p:nvSpPr>
          <p:cNvPr id="2" name="Title 1"/>
          <p:cNvSpPr>
            <a:spLocks noGrp="1"/>
          </p:cNvSpPr>
          <p:nvPr>
            <p:ph type="title"/>
          </p:nvPr>
        </p:nvSpPr>
        <p:spPr/>
        <p:txBody>
          <a:bodyPr/>
          <a:lstStyle/>
          <a:p>
            <a:pPr fontAlgn="auto">
              <a:spcAft>
                <a:spcPts val="0"/>
              </a:spcAft>
              <a:defRPr/>
            </a:pPr>
            <a:r>
              <a:rPr lang="en-US" sz="2800" b="1" kern="0" dirty="0">
                <a:solidFill>
                  <a:schemeClr val="accent2">
                    <a:lumMod val="95000"/>
                    <a:lumOff val="5000"/>
                  </a:schemeClr>
                </a:solidFill>
              </a:rPr>
              <a:t>Introduction to HTML Composer</a:t>
            </a:r>
            <a:endParaRPr lang="en-US" dirty="0">
              <a:solidFill>
                <a:schemeClr val="accent2">
                  <a:lumMod val="95000"/>
                  <a:lumOff val="5000"/>
                </a:schemeClr>
              </a:solidFill>
            </a:endParaRPr>
          </a:p>
        </p:txBody>
      </p:sp>
    </p:spTree>
    <p:extLst>
      <p:ext uri="{BB962C8B-B14F-4D97-AF65-F5344CB8AC3E}">
        <p14:creationId xmlns:p14="http://schemas.microsoft.com/office/powerpoint/2010/main" val="311980556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1"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12775" y="1601788"/>
            <a:ext cx="8153400" cy="2589212"/>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397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C5308E29-6F7A-4514-B859-420520B169C8}" type="slidenum">
              <a:rPr lang="en-US">
                <a:solidFill>
                  <a:srgbClr val="FFFFFF"/>
                </a:solidFill>
              </a:rPr>
              <a:pPr eaLnBrk="1" hangingPunct="1"/>
              <a:t>68</a:t>
            </a:fld>
            <a:endParaRPr lang="en-US">
              <a:solidFill>
                <a:srgbClr val="FFFFFF"/>
              </a:solidFill>
            </a:endParaRPr>
          </a:p>
        </p:txBody>
      </p:sp>
      <p:sp>
        <p:nvSpPr>
          <p:cNvPr id="2" name="Title 1"/>
          <p:cNvSpPr>
            <a:spLocks noGrp="1"/>
          </p:cNvSpPr>
          <p:nvPr>
            <p:ph type="title"/>
          </p:nvPr>
        </p:nvSpPr>
        <p:spPr/>
        <p:txBody>
          <a:bodyPr/>
          <a:lstStyle/>
          <a:p>
            <a:pPr fontAlgn="auto">
              <a:spcAft>
                <a:spcPts val="0"/>
              </a:spcAft>
              <a:defRPr/>
            </a:pPr>
            <a:r>
              <a:rPr lang="en-US" sz="2800" b="1" kern="0" dirty="0">
                <a:solidFill>
                  <a:schemeClr val="accent2">
                    <a:lumMod val="95000"/>
                    <a:lumOff val="5000"/>
                  </a:schemeClr>
                </a:solidFill>
              </a:rPr>
              <a:t>Getting Started with HTML Composer</a:t>
            </a:r>
            <a:endParaRPr lang="en-US" dirty="0">
              <a:solidFill>
                <a:schemeClr val="accent2">
                  <a:lumMod val="95000"/>
                  <a:lumOff val="5000"/>
                </a:schemeClr>
              </a:solidFill>
            </a:endParaRPr>
          </a:p>
        </p:txBody>
      </p:sp>
      <p:pic>
        <p:nvPicPr>
          <p:cNvPr id="8397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2895600"/>
            <a:ext cx="5486400"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8111961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5"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1554692" y="1481138"/>
            <a:ext cx="6034616" cy="4525962"/>
          </a:xfrm>
          <a:noFill/>
        </p:spPr>
      </p:pic>
      <p:sp>
        <p:nvSpPr>
          <p:cNvPr id="8499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56B444CC-6644-476B-B7AB-6C1DABCC195E}" type="slidenum">
              <a:rPr lang="en-US">
                <a:solidFill>
                  <a:srgbClr val="FFFFFF"/>
                </a:solidFill>
              </a:rPr>
              <a:pPr eaLnBrk="1" hangingPunct="1"/>
              <a:t>69</a:t>
            </a:fld>
            <a:endParaRPr lang="en-US">
              <a:solidFill>
                <a:srgbClr val="FFFFFF"/>
              </a:solidFill>
            </a:endParaRPr>
          </a:p>
        </p:txBody>
      </p:sp>
      <p:sp>
        <p:nvSpPr>
          <p:cNvPr id="43010" name="Title 1"/>
          <p:cNvSpPr>
            <a:spLocks noGrp="1"/>
          </p:cNvSpPr>
          <p:nvPr>
            <p:ph type="title"/>
          </p:nvPr>
        </p:nvSpPr>
        <p:spPr/>
        <p:txBody>
          <a:bodyPr/>
          <a:lstStyle/>
          <a:p>
            <a:pPr fontAlgn="auto">
              <a:spcAft>
                <a:spcPts val="0"/>
              </a:spcAft>
              <a:defRPr/>
            </a:pPr>
            <a:r>
              <a:rPr lang="en-US" sz="2800" b="1" kern="0" dirty="0">
                <a:solidFill>
                  <a:schemeClr val="accent2">
                    <a:lumMod val="95000"/>
                    <a:lumOff val="5000"/>
                  </a:schemeClr>
                </a:solidFill>
                <a:cs typeface="Arial" pitchFamily="34" charset="0"/>
              </a:rPr>
              <a:t>Creating HTML File</a:t>
            </a:r>
            <a:endParaRPr lang="en-US" dirty="0" smtClean="0">
              <a:solidFill>
                <a:schemeClr val="accent2">
                  <a:lumMod val="95000"/>
                  <a:lumOff val="5000"/>
                </a:schemeClr>
              </a:solidFill>
            </a:endParaRPr>
          </a:p>
        </p:txBody>
      </p:sp>
    </p:spTree>
    <p:extLst>
      <p:ext uri="{BB962C8B-B14F-4D97-AF65-F5344CB8AC3E}">
        <p14:creationId xmlns:p14="http://schemas.microsoft.com/office/powerpoint/2010/main" val="16275084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A8E5A6B5-F7CB-4C8A-95F2-98AC873CA4C6}" type="slidenum">
              <a:rPr lang="en-US">
                <a:solidFill>
                  <a:srgbClr val="FFFFFF"/>
                </a:solidFill>
              </a:rPr>
              <a:pPr eaLnBrk="1" hangingPunct="1"/>
              <a:t>7</a:t>
            </a:fld>
            <a:endParaRPr lang="en-US">
              <a:solidFill>
                <a:srgbClr val="FFFFFF"/>
              </a:solidFill>
            </a:endParaRPr>
          </a:p>
        </p:txBody>
      </p:sp>
      <p:sp>
        <p:nvSpPr>
          <p:cNvPr id="22530" name="Title 1"/>
          <p:cNvSpPr>
            <a:spLocks noGrp="1"/>
          </p:cNvSpPr>
          <p:nvPr>
            <p:ph type="title"/>
          </p:nvPr>
        </p:nvSpPr>
        <p:spPr/>
        <p:txBody>
          <a:bodyPr/>
          <a:lstStyle/>
          <a:p>
            <a:pPr fontAlgn="auto">
              <a:spcAft>
                <a:spcPts val="0"/>
              </a:spcAft>
              <a:defRPr/>
            </a:pPr>
            <a:r>
              <a:rPr lang="en-US" sz="2800" smtClean="0"/>
              <a:t>Reporting from Data Source</a:t>
            </a:r>
          </a:p>
        </p:txBody>
      </p:sp>
      <p:sp>
        <p:nvSpPr>
          <p:cNvPr id="21508" name="Rectangle 3"/>
          <p:cNvSpPr txBox="1">
            <a:spLocks noChangeArrowheads="1"/>
          </p:cNvSpPr>
          <p:nvPr/>
        </p:nvSpPr>
        <p:spPr bwMode="auto">
          <a:xfrm>
            <a:off x="36513" y="1600200"/>
            <a:ext cx="883920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lstStyle>
            <a:lvl1pPr marL="317500" indent="-3175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95000"/>
              </a:lnSpc>
              <a:spcBef>
                <a:spcPts val="700"/>
              </a:spcBef>
              <a:spcAft>
                <a:spcPct val="100000"/>
              </a:spcAft>
              <a:buClr>
                <a:schemeClr val="accent2"/>
              </a:buClr>
              <a:buSzPct val="60000"/>
              <a:buFont typeface="Wingdings" pitchFamily="2" charset="2"/>
              <a:buChar char="q"/>
            </a:pPr>
            <a:r>
              <a:rPr lang="en-US" sz="1700" b="1" dirty="0">
                <a:solidFill>
                  <a:schemeClr val="accent2"/>
                </a:solidFill>
                <a:latin typeface="Tw Cen MT" pitchFamily="34" charset="0"/>
              </a:rPr>
              <a:t>WebFOCUS provides native database (known as Focus database – one file) in flat files. </a:t>
            </a:r>
          </a:p>
          <a:p>
            <a:pPr eaLnBrk="1" hangingPunct="1">
              <a:lnSpc>
                <a:spcPct val="95000"/>
              </a:lnSpc>
              <a:spcBef>
                <a:spcPts val="700"/>
              </a:spcBef>
              <a:spcAft>
                <a:spcPct val="100000"/>
              </a:spcAft>
              <a:buClr>
                <a:schemeClr val="accent2"/>
              </a:buClr>
              <a:buSzPct val="60000"/>
              <a:buFont typeface="Wingdings" pitchFamily="2" charset="2"/>
              <a:buChar char="q"/>
            </a:pPr>
            <a:r>
              <a:rPr lang="en-US" sz="1700" b="1" dirty="0">
                <a:solidFill>
                  <a:schemeClr val="accent2"/>
                </a:solidFill>
                <a:latin typeface="Tw Cen MT" pitchFamily="34" charset="0"/>
              </a:rPr>
              <a:t>Focus database are identified as &lt;filename&gt;.FOC and associated meta data definition is identified by &lt;</a:t>
            </a:r>
            <a:r>
              <a:rPr lang="en-US" sz="1700" b="1" dirty="0" err="1">
                <a:solidFill>
                  <a:schemeClr val="accent2"/>
                </a:solidFill>
                <a:latin typeface="Tw Cen MT" pitchFamily="34" charset="0"/>
              </a:rPr>
              <a:t>masterfile</a:t>
            </a:r>
            <a:r>
              <a:rPr lang="en-US" sz="1700" b="1" dirty="0">
                <a:solidFill>
                  <a:schemeClr val="accent2"/>
                </a:solidFill>
                <a:latin typeface="Tw Cen MT" pitchFamily="34" charset="0"/>
              </a:rPr>
              <a:t>&gt;.mas</a:t>
            </a:r>
          </a:p>
          <a:p>
            <a:pPr eaLnBrk="1" hangingPunct="1">
              <a:lnSpc>
                <a:spcPct val="95000"/>
              </a:lnSpc>
              <a:spcBef>
                <a:spcPts val="700"/>
              </a:spcBef>
              <a:spcAft>
                <a:spcPct val="100000"/>
              </a:spcAft>
              <a:buClr>
                <a:schemeClr val="accent2"/>
              </a:buClr>
              <a:buSzPct val="60000"/>
              <a:buFont typeface="Wingdings" pitchFamily="2" charset="2"/>
              <a:buChar char="q"/>
            </a:pPr>
            <a:r>
              <a:rPr lang="en-US" sz="1700" b="1" dirty="0">
                <a:solidFill>
                  <a:schemeClr val="accent2"/>
                </a:solidFill>
                <a:latin typeface="Tw Cen MT" pitchFamily="34" charset="0"/>
              </a:rPr>
              <a:t>This Focus database data can be viewed only using a </a:t>
            </a:r>
            <a:r>
              <a:rPr lang="en-US" sz="1700" b="1" dirty="0" err="1">
                <a:solidFill>
                  <a:schemeClr val="accent2"/>
                </a:solidFill>
                <a:latin typeface="Tw Cen MT" pitchFamily="34" charset="0"/>
              </a:rPr>
              <a:t>WebFocus</a:t>
            </a:r>
            <a:r>
              <a:rPr lang="en-US" sz="1700" b="1" dirty="0">
                <a:solidFill>
                  <a:schemeClr val="accent2"/>
                </a:solidFill>
                <a:latin typeface="Tw Cen MT" pitchFamily="34" charset="0"/>
              </a:rPr>
              <a:t> Report.</a:t>
            </a:r>
          </a:p>
        </p:txBody>
      </p:sp>
    </p:spTree>
    <p:extLst>
      <p:ext uri="{BB962C8B-B14F-4D97-AF65-F5344CB8AC3E}">
        <p14:creationId xmlns:p14="http://schemas.microsoft.com/office/powerpoint/2010/main" val="329148874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9"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794344" y="1481138"/>
            <a:ext cx="7555312" cy="4525962"/>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602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4EAB6941-82C2-478B-8EB6-0715BB0EDAC0}" type="slidenum">
              <a:rPr lang="en-US">
                <a:solidFill>
                  <a:srgbClr val="FFFFFF"/>
                </a:solidFill>
              </a:rPr>
              <a:pPr eaLnBrk="1" hangingPunct="1"/>
              <a:t>70</a:t>
            </a:fld>
            <a:endParaRPr lang="en-US">
              <a:solidFill>
                <a:srgbClr val="FFFFFF"/>
              </a:solidFill>
            </a:endParaRPr>
          </a:p>
        </p:txBody>
      </p:sp>
      <p:sp>
        <p:nvSpPr>
          <p:cNvPr id="44034" name="Title 1"/>
          <p:cNvSpPr>
            <a:spLocks noGrp="1"/>
          </p:cNvSpPr>
          <p:nvPr>
            <p:ph type="title"/>
          </p:nvPr>
        </p:nvSpPr>
        <p:spPr/>
        <p:txBody>
          <a:bodyPr/>
          <a:lstStyle/>
          <a:p>
            <a:pPr fontAlgn="auto">
              <a:spcAft>
                <a:spcPts val="0"/>
              </a:spcAft>
              <a:defRPr/>
            </a:pPr>
            <a:r>
              <a:rPr lang="en-US" sz="2800" b="1" kern="0" dirty="0">
                <a:solidFill>
                  <a:schemeClr val="accent2">
                    <a:lumMod val="95000"/>
                    <a:lumOff val="5000"/>
                  </a:schemeClr>
                </a:solidFill>
                <a:cs typeface="Arial" pitchFamily="34" charset="0"/>
              </a:rPr>
              <a:t>HTML Composer Window and Tool Bars</a:t>
            </a:r>
            <a:endParaRPr lang="en-US" dirty="0" smtClean="0">
              <a:solidFill>
                <a:schemeClr val="accent2">
                  <a:lumMod val="95000"/>
                  <a:lumOff val="5000"/>
                </a:schemeClr>
              </a:solidFill>
            </a:endParaRPr>
          </a:p>
        </p:txBody>
      </p:sp>
    </p:spTree>
    <p:extLst>
      <p:ext uri="{BB962C8B-B14F-4D97-AF65-F5344CB8AC3E}">
        <p14:creationId xmlns:p14="http://schemas.microsoft.com/office/powerpoint/2010/main" val="115921661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3"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457200" y="1837260"/>
            <a:ext cx="8229600" cy="3813717"/>
          </a:xfrm>
          <a:noFill/>
        </p:spPr>
      </p:pic>
      <p:sp>
        <p:nvSpPr>
          <p:cNvPr id="8704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6440EBAC-F1D6-4D38-8C22-356992CACA65}" type="slidenum">
              <a:rPr lang="en-US">
                <a:solidFill>
                  <a:srgbClr val="FFFFFF"/>
                </a:solidFill>
              </a:rPr>
              <a:pPr eaLnBrk="1" hangingPunct="1"/>
              <a:t>71</a:t>
            </a:fld>
            <a:endParaRPr lang="en-US">
              <a:solidFill>
                <a:srgbClr val="FFFFFF"/>
              </a:solidFill>
            </a:endParaRPr>
          </a:p>
        </p:txBody>
      </p:sp>
      <p:sp>
        <p:nvSpPr>
          <p:cNvPr id="88066" name="Title 1"/>
          <p:cNvSpPr>
            <a:spLocks noGrp="1"/>
          </p:cNvSpPr>
          <p:nvPr>
            <p:ph type="title"/>
          </p:nvPr>
        </p:nvSpPr>
        <p:spPr/>
        <p:txBody>
          <a:bodyPr/>
          <a:lstStyle/>
          <a:p>
            <a:pPr fontAlgn="auto">
              <a:spcAft>
                <a:spcPts val="0"/>
              </a:spcAft>
              <a:defRPr/>
            </a:pPr>
            <a:r>
              <a:rPr lang="en-US" sz="2200" b="1" smtClean="0">
                <a:cs typeface="Arial" pitchFamily="34" charset="0"/>
              </a:rPr>
              <a:t>Elements of HTML Composer</a:t>
            </a:r>
            <a:br>
              <a:rPr lang="en-US" sz="2200" b="1" smtClean="0">
                <a:cs typeface="Arial" pitchFamily="34" charset="0"/>
              </a:rPr>
            </a:br>
            <a:r>
              <a:rPr lang="en-US" sz="2200" b="1" smtClean="0">
                <a:cs typeface="Arial" pitchFamily="34" charset="0"/>
              </a:rPr>
              <a:t>Standard Tool Bar</a:t>
            </a:r>
          </a:p>
        </p:txBody>
      </p:sp>
    </p:spTree>
    <p:extLst>
      <p:ext uri="{BB962C8B-B14F-4D97-AF65-F5344CB8AC3E}">
        <p14:creationId xmlns:p14="http://schemas.microsoft.com/office/powerpoint/2010/main" val="415578777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7"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1294339" y="1481138"/>
            <a:ext cx="6555322" cy="4525962"/>
          </a:xfrm>
          <a:noFill/>
        </p:spPr>
      </p:pic>
      <p:sp>
        <p:nvSpPr>
          <p:cNvPr id="8806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6A9012F6-1252-49EA-9D3C-FF4926458404}" type="slidenum">
              <a:rPr lang="en-US">
                <a:solidFill>
                  <a:srgbClr val="FFFFFF"/>
                </a:solidFill>
              </a:rPr>
              <a:pPr eaLnBrk="1" hangingPunct="1"/>
              <a:t>72</a:t>
            </a:fld>
            <a:endParaRPr lang="en-US">
              <a:solidFill>
                <a:srgbClr val="FFFFFF"/>
              </a:solidFill>
            </a:endParaRPr>
          </a:p>
        </p:txBody>
      </p:sp>
      <p:sp>
        <p:nvSpPr>
          <p:cNvPr id="89090" name="Title 1"/>
          <p:cNvSpPr>
            <a:spLocks noGrp="1"/>
          </p:cNvSpPr>
          <p:nvPr>
            <p:ph type="title"/>
          </p:nvPr>
        </p:nvSpPr>
        <p:spPr/>
        <p:txBody>
          <a:bodyPr/>
          <a:lstStyle/>
          <a:p>
            <a:pPr fontAlgn="auto">
              <a:spcAft>
                <a:spcPts val="0"/>
              </a:spcAft>
              <a:defRPr/>
            </a:pPr>
            <a:r>
              <a:rPr lang="en-US" sz="2200" b="1" smtClean="0">
                <a:cs typeface="Arial" pitchFamily="34" charset="0"/>
              </a:rPr>
              <a:t>Components Tool Bar</a:t>
            </a:r>
            <a:endParaRPr lang="en-US" sz="2200" smtClean="0"/>
          </a:p>
        </p:txBody>
      </p:sp>
    </p:spTree>
    <p:extLst>
      <p:ext uri="{BB962C8B-B14F-4D97-AF65-F5344CB8AC3E}">
        <p14:creationId xmlns:p14="http://schemas.microsoft.com/office/powerpoint/2010/main" val="39284137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1"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1294339" y="1481138"/>
            <a:ext cx="6555322" cy="4525962"/>
          </a:xfrm>
          <a:noFill/>
        </p:spPr>
      </p:pic>
      <p:sp>
        <p:nvSpPr>
          <p:cNvPr id="8909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DFC8A965-732C-415E-ACD8-05F34234200B}" type="slidenum">
              <a:rPr lang="en-US">
                <a:solidFill>
                  <a:srgbClr val="FFFFFF"/>
                </a:solidFill>
              </a:rPr>
              <a:pPr eaLnBrk="1" hangingPunct="1"/>
              <a:t>73</a:t>
            </a:fld>
            <a:endParaRPr lang="en-US">
              <a:solidFill>
                <a:srgbClr val="FFFFFF"/>
              </a:solidFill>
            </a:endParaRPr>
          </a:p>
        </p:txBody>
      </p:sp>
      <p:sp>
        <p:nvSpPr>
          <p:cNvPr id="90114" name="Title 1"/>
          <p:cNvSpPr>
            <a:spLocks noGrp="1"/>
          </p:cNvSpPr>
          <p:nvPr>
            <p:ph type="title"/>
          </p:nvPr>
        </p:nvSpPr>
        <p:spPr/>
        <p:txBody>
          <a:bodyPr/>
          <a:lstStyle/>
          <a:p>
            <a:pPr fontAlgn="auto">
              <a:spcAft>
                <a:spcPts val="0"/>
              </a:spcAft>
              <a:defRPr/>
            </a:pPr>
            <a:r>
              <a:rPr lang="en-US" sz="2200" b="1" smtClean="0">
                <a:cs typeface="Arial" pitchFamily="34" charset="0"/>
              </a:rPr>
              <a:t>Components Tool Bar</a:t>
            </a:r>
          </a:p>
        </p:txBody>
      </p:sp>
    </p:spTree>
    <p:extLst>
      <p:ext uri="{BB962C8B-B14F-4D97-AF65-F5344CB8AC3E}">
        <p14:creationId xmlns:p14="http://schemas.microsoft.com/office/powerpoint/2010/main" val="167117823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5"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1219200" y="1810544"/>
            <a:ext cx="6705600" cy="3867150"/>
          </a:xfrm>
          <a:noFill/>
        </p:spPr>
      </p:pic>
      <p:sp>
        <p:nvSpPr>
          <p:cNvPr id="9011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844E16B0-A76B-4F7F-B54F-52D380F15390}" type="slidenum">
              <a:rPr lang="en-US">
                <a:solidFill>
                  <a:srgbClr val="FFFFFF"/>
                </a:solidFill>
              </a:rPr>
              <a:pPr eaLnBrk="1" hangingPunct="1"/>
              <a:t>74</a:t>
            </a:fld>
            <a:endParaRPr lang="en-US">
              <a:solidFill>
                <a:srgbClr val="FFFFFF"/>
              </a:solidFill>
            </a:endParaRPr>
          </a:p>
        </p:txBody>
      </p:sp>
      <p:sp>
        <p:nvSpPr>
          <p:cNvPr id="91138" name="Title 1"/>
          <p:cNvSpPr>
            <a:spLocks noGrp="1"/>
          </p:cNvSpPr>
          <p:nvPr>
            <p:ph type="title"/>
          </p:nvPr>
        </p:nvSpPr>
        <p:spPr/>
        <p:txBody>
          <a:bodyPr/>
          <a:lstStyle/>
          <a:p>
            <a:pPr fontAlgn="auto">
              <a:spcAft>
                <a:spcPts val="0"/>
              </a:spcAft>
              <a:defRPr/>
            </a:pPr>
            <a:r>
              <a:rPr lang="en-US" sz="2200" b="1" smtClean="0">
                <a:cs typeface="Arial" pitchFamily="34" charset="0"/>
              </a:rPr>
              <a:t>Formatting Tool Bar</a:t>
            </a:r>
          </a:p>
        </p:txBody>
      </p:sp>
    </p:spTree>
    <p:extLst>
      <p:ext uri="{BB962C8B-B14F-4D97-AF65-F5344CB8AC3E}">
        <p14:creationId xmlns:p14="http://schemas.microsoft.com/office/powerpoint/2010/main" val="428795352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9"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2050393" y="1481138"/>
            <a:ext cx="5043214" cy="4525962"/>
          </a:xfrm>
          <a:noFill/>
        </p:spPr>
      </p:pic>
      <p:sp>
        <p:nvSpPr>
          <p:cNvPr id="9114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7D1D71EC-F089-4501-8372-FED0A00B1749}" type="slidenum">
              <a:rPr lang="en-US">
                <a:solidFill>
                  <a:srgbClr val="FFFFFF"/>
                </a:solidFill>
              </a:rPr>
              <a:pPr eaLnBrk="1" hangingPunct="1"/>
              <a:t>75</a:t>
            </a:fld>
            <a:endParaRPr lang="en-US">
              <a:solidFill>
                <a:srgbClr val="FFFFFF"/>
              </a:solidFill>
            </a:endParaRPr>
          </a:p>
        </p:txBody>
      </p:sp>
      <p:sp>
        <p:nvSpPr>
          <p:cNvPr id="44034" name="Title 1"/>
          <p:cNvSpPr>
            <a:spLocks noGrp="1"/>
          </p:cNvSpPr>
          <p:nvPr>
            <p:ph type="title"/>
          </p:nvPr>
        </p:nvSpPr>
        <p:spPr/>
        <p:txBody>
          <a:bodyPr/>
          <a:lstStyle/>
          <a:p>
            <a:pPr fontAlgn="auto">
              <a:spcAft>
                <a:spcPts val="0"/>
              </a:spcAft>
              <a:defRPr/>
            </a:pPr>
            <a:r>
              <a:rPr lang="en-US" sz="2000" b="1" kern="0" dirty="0">
                <a:solidFill>
                  <a:schemeClr val="accent2">
                    <a:lumMod val="95000"/>
                    <a:lumOff val="5000"/>
                  </a:schemeClr>
                </a:solidFill>
                <a:cs typeface="Arial" pitchFamily="34" charset="0"/>
              </a:rPr>
              <a:t>Positioning Tool Bar</a:t>
            </a:r>
            <a:endParaRPr lang="en-US" sz="2000" dirty="0" smtClean="0"/>
          </a:p>
        </p:txBody>
      </p:sp>
    </p:spTree>
    <p:extLst>
      <p:ext uri="{BB962C8B-B14F-4D97-AF65-F5344CB8AC3E}">
        <p14:creationId xmlns:p14="http://schemas.microsoft.com/office/powerpoint/2010/main" val="262720523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3"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1247775" y="2005806"/>
            <a:ext cx="6648450" cy="3476625"/>
          </a:xfrm>
          <a:noFill/>
        </p:spPr>
      </p:pic>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CAE78ECD-D38D-4935-B18C-C26A8A3F5E86}" type="slidenum">
              <a:rPr lang="en-US">
                <a:solidFill>
                  <a:srgbClr val="FFFFFF"/>
                </a:solidFill>
              </a:rPr>
              <a:pPr eaLnBrk="1" hangingPunct="1"/>
              <a:t>76</a:t>
            </a:fld>
            <a:endParaRPr lang="en-US">
              <a:solidFill>
                <a:srgbClr val="FFFFFF"/>
              </a:solidFill>
            </a:endParaRPr>
          </a:p>
        </p:txBody>
      </p:sp>
      <p:sp>
        <p:nvSpPr>
          <p:cNvPr id="43010" name="Title 1"/>
          <p:cNvSpPr>
            <a:spLocks noGrp="1"/>
          </p:cNvSpPr>
          <p:nvPr>
            <p:ph type="title"/>
          </p:nvPr>
        </p:nvSpPr>
        <p:spPr/>
        <p:txBody>
          <a:bodyPr/>
          <a:lstStyle/>
          <a:p>
            <a:pPr fontAlgn="auto">
              <a:spcAft>
                <a:spcPts val="0"/>
              </a:spcAft>
              <a:defRPr/>
            </a:pPr>
            <a:r>
              <a:rPr lang="en-US" sz="2000" b="1" kern="0" dirty="0">
                <a:solidFill>
                  <a:schemeClr val="accent2">
                    <a:lumMod val="95000"/>
                    <a:lumOff val="5000"/>
                  </a:schemeClr>
                </a:solidFill>
                <a:cs typeface="Arial" pitchFamily="34" charset="0"/>
              </a:rPr>
              <a:t>Positioning Tool Bar</a:t>
            </a:r>
            <a:endParaRPr lang="en-US" dirty="0" smtClean="0">
              <a:solidFill>
                <a:schemeClr val="accent2">
                  <a:lumMod val="95000"/>
                  <a:lumOff val="5000"/>
                </a:schemeClr>
              </a:solidFill>
            </a:endParaRPr>
          </a:p>
        </p:txBody>
      </p:sp>
    </p:spTree>
    <p:extLst>
      <p:ext uri="{BB962C8B-B14F-4D97-AF65-F5344CB8AC3E}">
        <p14:creationId xmlns:p14="http://schemas.microsoft.com/office/powerpoint/2010/main" val="358465181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Content Placeholder 2"/>
          <p:cNvSpPr>
            <a:spLocks noGrp="1"/>
          </p:cNvSpPr>
          <p:nvPr>
            <p:ph idx="1"/>
          </p:nvPr>
        </p:nvSpPr>
        <p:spPr/>
        <p:txBody>
          <a:bodyPr rtlCol="0">
            <a:normAutofit fontScale="92500"/>
          </a:bodyPr>
          <a:lstStyle/>
          <a:p>
            <a:pPr marL="342900" indent="-342900" fontAlgn="auto">
              <a:spcAft>
                <a:spcPct val="50000"/>
              </a:spcAft>
              <a:buClrTx/>
              <a:buSzTx/>
              <a:buFont typeface="Wingdings" pitchFamily="2" charset="2"/>
              <a:buNone/>
              <a:defRPr/>
            </a:pPr>
            <a:r>
              <a:rPr lang="en-US" sz="2000" b="1" dirty="0">
                <a:solidFill>
                  <a:srgbClr val="000000"/>
                </a:solidFill>
              </a:rPr>
              <a:t>Managed Reporting Capabilities</a:t>
            </a:r>
          </a:p>
          <a:p>
            <a:pPr marL="342900" indent="-342900" fontAlgn="auto">
              <a:spcAft>
                <a:spcPct val="50000"/>
              </a:spcAft>
              <a:buClrTx/>
              <a:buSzTx/>
              <a:buFontTx/>
              <a:buChar char="•"/>
              <a:defRPr/>
            </a:pPr>
            <a:r>
              <a:rPr lang="en-US" sz="1600" dirty="0">
                <a:solidFill>
                  <a:srgbClr val="000000"/>
                </a:solidFill>
              </a:rPr>
              <a:t>Create access rights to Managed Reporting</a:t>
            </a:r>
          </a:p>
          <a:p>
            <a:pPr marL="342900" indent="-342900" fontAlgn="auto">
              <a:spcAft>
                <a:spcPct val="50000"/>
              </a:spcAft>
              <a:buClrTx/>
              <a:buSzTx/>
              <a:buFontTx/>
              <a:buChar char="•"/>
              <a:defRPr/>
            </a:pPr>
            <a:r>
              <a:rPr lang="en-US" sz="1600" dirty="0">
                <a:solidFill>
                  <a:srgbClr val="000000"/>
                </a:solidFill>
              </a:rPr>
              <a:t>Create and access the metadata for data sources</a:t>
            </a:r>
          </a:p>
          <a:p>
            <a:pPr marL="342900" indent="-342900" fontAlgn="auto">
              <a:spcAft>
                <a:spcPct val="50000"/>
              </a:spcAft>
              <a:buClrTx/>
              <a:buSzTx/>
              <a:buFontTx/>
              <a:buChar char="•"/>
              <a:defRPr/>
            </a:pPr>
            <a:r>
              <a:rPr lang="en-US" sz="1600" dirty="0">
                <a:solidFill>
                  <a:srgbClr val="000000"/>
                </a:solidFill>
              </a:rPr>
              <a:t>Build the reports that retrieve and format data</a:t>
            </a:r>
          </a:p>
          <a:p>
            <a:pPr marL="342900" indent="-342900" fontAlgn="auto">
              <a:spcAft>
                <a:spcPct val="50000"/>
              </a:spcAft>
              <a:buClrTx/>
              <a:buSzTx/>
              <a:buFontTx/>
              <a:buChar char="•"/>
              <a:defRPr/>
            </a:pPr>
            <a:r>
              <a:rPr lang="en-US" sz="1600" dirty="0">
                <a:solidFill>
                  <a:srgbClr val="000000"/>
                </a:solidFill>
              </a:rPr>
              <a:t>Create Reporting Objects for users</a:t>
            </a:r>
          </a:p>
          <a:p>
            <a:pPr marL="342900" indent="-342900" fontAlgn="auto">
              <a:spcAft>
                <a:spcPct val="50000"/>
              </a:spcAft>
              <a:buClrTx/>
              <a:buSzTx/>
              <a:buFontTx/>
              <a:buChar char="•"/>
              <a:defRPr/>
            </a:pPr>
            <a:r>
              <a:rPr lang="en-US" sz="1600" dirty="0">
                <a:solidFill>
                  <a:srgbClr val="000000"/>
                </a:solidFill>
              </a:rPr>
              <a:t>Create OLAP-enabled reports</a:t>
            </a:r>
          </a:p>
          <a:p>
            <a:pPr marL="342900" indent="-342900" fontAlgn="auto">
              <a:spcAft>
                <a:spcPct val="50000"/>
              </a:spcAft>
              <a:buClrTx/>
              <a:buSzTx/>
              <a:buFontTx/>
              <a:buChar char="•"/>
              <a:defRPr/>
            </a:pPr>
            <a:r>
              <a:rPr lang="en-US" sz="1600" dirty="0">
                <a:solidFill>
                  <a:srgbClr val="000000"/>
                </a:solidFill>
              </a:rPr>
              <a:t>Publish HTML launch pages for the reports</a:t>
            </a:r>
          </a:p>
          <a:p>
            <a:pPr marL="342900" indent="-342900" fontAlgn="auto">
              <a:spcAft>
                <a:spcPct val="50000"/>
              </a:spcAft>
              <a:buClrTx/>
              <a:buSzTx/>
              <a:buFontTx/>
              <a:buChar char="•"/>
              <a:defRPr/>
            </a:pPr>
            <a:r>
              <a:rPr lang="en-US" sz="1600" dirty="0">
                <a:solidFill>
                  <a:srgbClr val="000000"/>
                </a:solidFill>
              </a:rPr>
              <a:t>Schedule reports</a:t>
            </a:r>
          </a:p>
          <a:p>
            <a:pPr marL="342900" indent="-342900" fontAlgn="auto">
              <a:spcAft>
                <a:spcPct val="50000"/>
              </a:spcAft>
              <a:buClrTx/>
              <a:buSzTx/>
              <a:buFontTx/>
              <a:buChar char="•"/>
              <a:defRPr/>
            </a:pPr>
            <a:r>
              <a:rPr lang="en-US" sz="1600" dirty="0">
                <a:solidFill>
                  <a:srgbClr val="000000"/>
                </a:solidFill>
              </a:rPr>
              <a:t>Distribute reports when certain test conditions are met using </a:t>
            </a:r>
            <a:r>
              <a:rPr lang="en-US" sz="1600" dirty="0" err="1">
                <a:solidFill>
                  <a:srgbClr val="000000"/>
                </a:solidFill>
              </a:rPr>
              <a:t>ReportCaster</a:t>
            </a:r>
            <a:r>
              <a:rPr lang="en-US" sz="1600" dirty="0">
                <a:solidFill>
                  <a:srgbClr val="000000"/>
                </a:solidFill>
              </a:rPr>
              <a:t> Alerts</a:t>
            </a:r>
          </a:p>
          <a:p>
            <a:pPr marL="342900" indent="-342900" fontAlgn="auto">
              <a:spcAft>
                <a:spcPct val="50000"/>
              </a:spcAft>
              <a:buClrTx/>
              <a:buSzTx/>
              <a:buFontTx/>
              <a:buChar char="•"/>
              <a:defRPr/>
            </a:pPr>
            <a:r>
              <a:rPr lang="en-US" sz="1600" dirty="0">
                <a:solidFill>
                  <a:srgbClr val="000000"/>
                </a:solidFill>
              </a:rPr>
              <a:t>Receive a </a:t>
            </a:r>
            <a:r>
              <a:rPr lang="en-US" sz="1600" dirty="0" err="1">
                <a:solidFill>
                  <a:srgbClr val="000000"/>
                </a:solidFill>
              </a:rPr>
              <a:t>WebFOCUS</a:t>
            </a:r>
            <a:r>
              <a:rPr lang="en-US" sz="1600" dirty="0">
                <a:solidFill>
                  <a:srgbClr val="000000"/>
                </a:solidFill>
              </a:rPr>
              <a:t> report by Two-Way Email</a:t>
            </a:r>
          </a:p>
          <a:p>
            <a:pPr marL="342900" indent="-342900" fontAlgn="auto">
              <a:spcAft>
                <a:spcPct val="50000"/>
              </a:spcAft>
              <a:buClrTx/>
              <a:buSzTx/>
              <a:buFontTx/>
              <a:buChar char="•"/>
              <a:defRPr/>
            </a:pPr>
            <a:r>
              <a:rPr lang="en-US" sz="1600" dirty="0">
                <a:solidFill>
                  <a:srgbClr val="000000"/>
                </a:solidFill>
              </a:rPr>
              <a:t>Customize Managed Reporting</a:t>
            </a:r>
          </a:p>
          <a:p>
            <a:pPr marL="182880" indent="-182880" fontAlgn="auto">
              <a:spcAft>
                <a:spcPts val="0"/>
              </a:spcAft>
              <a:defRPr/>
            </a:pPr>
            <a:endParaRPr lang="en-US" dirty="0" smtClean="0"/>
          </a:p>
        </p:txBody>
      </p:sp>
      <p:sp>
        <p:nvSpPr>
          <p:cNvPr id="9318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90ECEB0A-E2FB-4203-A9BC-9741DE22CB25}" type="slidenum">
              <a:rPr lang="en-US">
                <a:solidFill>
                  <a:srgbClr val="FFFFFF"/>
                </a:solidFill>
              </a:rPr>
              <a:pPr eaLnBrk="1" hangingPunct="1"/>
              <a:t>77</a:t>
            </a:fld>
            <a:endParaRPr lang="en-US">
              <a:solidFill>
                <a:srgbClr val="FFFFFF"/>
              </a:solidFill>
            </a:endParaRPr>
          </a:p>
        </p:txBody>
      </p:sp>
      <p:sp>
        <p:nvSpPr>
          <p:cNvPr id="44034" name="Title 1"/>
          <p:cNvSpPr>
            <a:spLocks noGrp="1"/>
          </p:cNvSpPr>
          <p:nvPr>
            <p:ph type="title"/>
          </p:nvPr>
        </p:nvSpPr>
        <p:spPr/>
        <p:txBody>
          <a:bodyPr>
            <a:normAutofit/>
          </a:bodyPr>
          <a:lstStyle/>
          <a:p>
            <a:pPr fontAlgn="auto">
              <a:spcAft>
                <a:spcPts val="0"/>
              </a:spcAft>
              <a:defRPr/>
            </a:pPr>
            <a:r>
              <a:rPr lang="en-US" sz="2400" b="1" dirty="0">
                <a:solidFill>
                  <a:schemeClr val="accent2">
                    <a:lumMod val="95000"/>
                    <a:lumOff val="5000"/>
                  </a:schemeClr>
                </a:solidFill>
                <a:ea typeface="+mn-ea"/>
                <a:cs typeface="+mn-cs"/>
              </a:rPr>
              <a:t>Dashboard and Managed Reporting</a:t>
            </a:r>
            <a:br>
              <a:rPr lang="en-US" sz="2400" b="1" dirty="0">
                <a:solidFill>
                  <a:schemeClr val="accent2">
                    <a:lumMod val="95000"/>
                    <a:lumOff val="5000"/>
                  </a:schemeClr>
                </a:solidFill>
                <a:ea typeface="+mn-ea"/>
                <a:cs typeface="+mn-cs"/>
              </a:rPr>
            </a:br>
            <a:endParaRPr lang="en-US" dirty="0" smtClean="0">
              <a:solidFill>
                <a:schemeClr val="accent2">
                  <a:lumMod val="95000"/>
                  <a:lumOff val="5000"/>
                </a:schemeClr>
              </a:solidFill>
            </a:endParaRPr>
          </a:p>
        </p:txBody>
      </p:sp>
    </p:spTree>
    <p:extLst>
      <p:ext uri="{BB962C8B-B14F-4D97-AF65-F5344CB8AC3E}">
        <p14:creationId xmlns:p14="http://schemas.microsoft.com/office/powerpoint/2010/main" val="348556518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Content Placeholder 2"/>
          <p:cNvSpPr>
            <a:spLocks noGrp="1"/>
          </p:cNvSpPr>
          <p:nvPr>
            <p:ph idx="1"/>
          </p:nvPr>
        </p:nvSpPr>
        <p:spPr/>
        <p:txBody>
          <a:bodyPr rtlCol="0">
            <a:normAutofit/>
          </a:bodyPr>
          <a:lstStyle/>
          <a:p>
            <a:pPr marL="342900" indent="-342900" fontAlgn="auto">
              <a:lnSpc>
                <a:spcPct val="125000"/>
              </a:lnSpc>
              <a:spcBef>
                <a:spcPct val="0"/>
              </a:spcBef>
              <a:spcAft>
                <a:spcPts val="0"/>
              </a:spcAft>
              <a:buClrTx/>
              <a:buSzTx/>
              <a:buFontTx/>
              <a:buAutoNum type="arabicPeriod"/>
              <a:defRPr/>
            </a:pPr>
            <a:r>
              <a:rPr lang="en-US" sz="1600" b="1" dirty="0">
                <a:solidFill>
                  <a:srgbClr val="000000"/>
                </a:solidFill>
              </a:rPr>
              <a:t>Administrator</a:t>
            </a:r>
            <a:r>
              <a:rPr lang="en-US" sz="1600" dirty="0">
                <a:solidFill>
                  <a:srgbClr val="000000"/>
                </a:solidFill>
              </a:rPr>
              <a:t>: Create and manage user accounts, Domains, Roles, privileges and manage interface views.</a:t>
            </a:r>
          </a:p>
          <a:p>
            <a:pPr marL="342900" indent="-342900" fontAlgn="auto">
              <a:lnSpc>
                <a:spcPct val="125000"/>
              </a:lnSpc>
              <a:spcBef>
                <a:spcPct val="0"/>
              </a:spcBef>
              <a:spcAft>
                <a:spcPts val="0"/>
              </a:spcAft>
              <a:buClrTx/>
              <a:buSzTx/>
              <a:buFontTx/>
              <a:buAutoNum type="arabicPeriod"/>
              <a:defRPr/>
            </a:pPr>
            <a:endParaRPr lang="en-US" sz="1600" dirty="0">
              <a:solidFill>
                <a:srgbClr val="000000"/>
              </a:solidFill>
            </a:endParaRPr>
          </a:p>
          <a:p>
            <a:pPr marL="342900" indent="-342900" algn="just" fontAlgn="auto">
              <a:lnSpc>
                <a:spcPct val="125000"/>
              </a:lnSpc>
              <a:spcBef>
                <a:spcPct val="0"/>
              </a:spcBef>
              <a:spcAft>
                <a:spcPts val="0"/>
              </a:spcAft>
              <a:buClrTx/>
              <a:buSzTx/>
              <a:buFontTx/>
              <a:buAutoNum type="arabicPeriod"/>
              <a:defRPr/>
            </a:pPr>
            <a:r>
              <a:rPr lang="en-US" sz="1600" b="1" dirty="0">
                <a:solidFill>
                  <a:srgbClr val="000000"/>
                </a:solidFill>
              </a:rPr>
              <a:t>Developer</a:t>
            </a:r>
            <a:r>
              <a:rPr lang="en-US" sz="1600" dirty="0">
                <a:solidFill>
                  <a:srgbClr val="000000"/>
                </a:solidFill>
              </a:rPr>
              <a:t>: Create and manage content of existing domains, develop standard reports and test domain components. (Developers cannot create new domains).</a:t>
            </a:r>
          </a:p>
          <a:p>
            <a:pPr marL="342900" indent="-342900" algn="just" fontAlgn="auto">
              <a:lnSpc>
                <a:spcPct val="125000"/>
              </a:lnSpc>
              <a:spcBef>
                <a:spcPct val="0"/>
              </a:spcBef>
              <a:spcAft>
                <a:spcPts val="0"/>
              </a:spcAft>
              <a:buClrTx/>
              <a:buSzTx/>
              <a:buFontTx/>
              <a:buAutoNum type="arabicPeriod"/>
              <a:defRPr/>
            </a:pPr>
            <a:endParaRPr lang="en-US" sz="1600" dirty="0">
              <a:solidFill>
                <a:srgbClr val="000000"/>
              </a:solidFill>
            </a:endParaRPr>
          </a:p>
          <a:p>
            <a:pPr marL="342900" indent="-342900" algn="just" fontAlgn="auto">
              <a:lnSpc>
                <a:spcPct val="125000"/>
              </a:lnSpc>
              <a:spcBef>
                <a:spcPct val="0"/>
              </a:spcBef>
              <a:spcAft>
                <a:spcPts val="0"/>
              </a:spcAft>
              <a:buClrTx/>
              <a:buSzTx/>
              <a:buFontTx/>
              <a:buAutoNum type="arabicPeriod"/>
              <a:defRPr/>
            </a:pPr>
            <a:r>
              <a:rPr lang="en-US" sz="1600" b="1" dirty="0">
                <a:solidFill>
                  <a:srgbClr val="000000"/>
                </a:solidFill>
              </a:rPr>
              <a:t>Analytical user</a:t>
            </a:r>
            <a:r>
              <a:rPr lang="en-US" sz="1600" dirty="0">
                <a:solidFill>
                  <a:srgbClr val="000000"/>
                </a:solidFill>
              </a:rPr>
              <a:t>: Access to Report Assistance and Graph Assistance, create and save personal reports, run standard reports, personalize the Dashboard and perform searches within the dashboard environment.</a:t>
            </a:r>
          </a:p>
          <a:p>
            <a:pPr marL="342900" indent="-342900" algn="just" fontAlgn="auto">
              <a:lnSpc>
                <a:spcPct val="125000"/>
              </a:lnSpc>
              <a:spcBef>
                <a:spcPct val="0"/>
              </a:spcBef>
              <a:spcAft>
                <a:spcPts val="0"/>
              </a:spcAft>
              <a:buClrTx/>
              <a:buSzTx/>
              <a:buFontTx/>
              <a:buAutoNum type="arabicPeriod"/>
              <a:defRPr/>
            </a:pPr>
            <a:endParaRPr lang="en-US" sz="1600" dirty="0">
              <a:solidFill>
                <a:srgbClr val="000000"/>
              </a:solidFill>
            </a:endParaRPr>
          </a:p>
          <a:p>
            <a:pPr marL="342900" indent="-342900" algn="just" fontAlgn="auto">
              <a:lnSpc>
                <a:spcPct val="125000"/>
              </a:lnSpc>
              <a:spcBef>
                <a:spcPct val="0"/>
              </a:spcBef>
              <a:spcAft>
                <a:spcPts val="0"/>
              </a:spcAft>
              <a:buClrTx/>
              <a:buSzTx/>
              <a:buFontTx/>
              <a:buAutoNum type="arabicPeriod"/>
              <a:defRPr/>
            </a:pPr>
            <a:r>
              <a:rPr lang="en-US" sz="1600" b="1" dirty="0">
                <a:solidFill>
                  <a:srgbClr val="000000"/>
                </a:solidFill>
              </a:rPr>
              <a:t>User</a:t>
            </a:r>
            <a:r>
              <a:rPr lang="en-US" sz="1600" dirty="0">
                <a:solidFill>
                  <a:srgbClr val="000000"/>
                </a:solidFill>
              </a:rPr>
              <a:t>: Run standard reports, personalize the dashboard and perform searches within the parameters defined by the administrator.</a:t>
            </a:r>
          </a:p>
          <a:p>
            <a:pPr marL="182880" indent="-182880" fontAlgn="auto">
              <a:spcAft>
                <a:spcPts val="0"/>
              </a:spcAft>
              <a:defRPr/>
            </a:pPr>
            <a:endParaRPr lang="en-US" dirty="0" smtClean="0"/>
          </a:p>
        </p:txBody>
      </p:sp>
      <p:sp>
        <p:nvSpPr>
          <p:cNvPr id="9421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8CC0CAE9-ED79-4D02-99AA-FADA8177EC09}" type="slidenum">
              <a:rPr lang="en-US">
                <a:solidFill>
                  <a:srgbClr val="FFFFFF"/>
                </a:solidFill>
              </a:rPr>
              <a:pPr eaLnBrk="1" hangingPunct="1"/>
              <a:t>78</a:t>
            </a:fld>
            <a:endParaRPr lang="en-US">
              <a:solidFill>
                <a:srgbClr val="FFFFFF"/>
              </a:solidFill>
            </a:endParaRPr>
          </a:p>
        </p:txBody>
      </p:sp>
      <p:sp>
        <p:nvSpPr>
          <p:cNvPr id="43010" name="Title 1"/>
          <p:cNvSpPr>
            <a:spLocks noGrp="1"/>
          </p:cNvSpPr>
          <p:nvPr>
            <p:ph type="title"/>
          </p:nvPr>
        </p:nvSpPr>
        <p:spPr/>
        <p:txBody>
          <a:bodyPr>
            <a:normAutofit/>
          </a:bodyPr>
          <a:lstStyle/>
          <a:p>
            <a:pPr fontAlgn="auto">
              <a:spcAft>
                <a:spcPts val="0"/>
              </a:spcAft>
              <a:defRPr/>
            </a:pPr>
            <a:r>
              <a:rPr lang="en-US" sz="2400" b="1" dirty="0">
                <a:solidFill>
                  <a:schemeClr val="accent2">
                    <a:lumMod val="95000"/>
                    <a:lumOff val="5000"/>
                  </a:schemeClr>
                </a:solidFill>
                <a:ea typeface="+mn-ea"/>
                <a:cs typeface="+mn-cs"/>
              </a:rPr>
              <a:t>User Role in Managed Reporting</a:t>
            </a:r>
            <a:br>
              <a:rPr lang="en-US" sz="2400" b="1" dirty="0">
                <a:solidFill>
                  <a:schemeClr val="accent2">
                    <a:lumMod val="95000"/>
                    <a:lumOff val="5000"/>
                  </a:schemeClr>
                </a:solidFill>
                <a:ea typeface="+mn-ea"/>
                <a:cs typeface="+mn-cs"/>
              </a:rPr>
            </a:br>
            <a:endParaRPr lang="en-US" dirty="0" smtClean="0">
              <a:solidFill>
                <a:schemeClr val="accent2">
                  <a:lumMod val="95000"/>
                  <a:lumOff val="5000"/>
                </a:schemeClr>
              </a:solidFill>
            </a:endParaRPr>
          </a:p>
        </p:txBody>
      </p:sp>
    </p:spTree>
    <p:extLst>
      <p:ext uri="{BB962C8B-B14F-4D97-AF65-F5344CB8AC3E}">
        <p14:creationId xmlns:p14="http://schemas.microsoft.com/office/powerpoint/2010/main" val="5323997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5" name="Content Placeholder 2"/>
          <p:cNvSpPr>
            <a:spLocks noGrp="1"/>
          </p:cNvSpPr>
          <p:nvPr>
            <p:ph idx="1"/>
          </p:nvPr>
        </p:nvSpPr>
        <p:spPr/>
        <p:txBody>
          <a:bodyPr/>
          <a:lstStyle/>
          <a:p>
            <a:pPr marL="571500" lvl="2" indent="-342900">
              <a:spcBef>
                <a:spcPct val="0"/>
              </a:spcBef>
              <a:buClrTx/>
              <a:buSzTx/>
              <a:buFontTx/>
              <a:buAutoNum type="arabicPeriod"/>
            </a:pPr>
            <a:r>
              <a:rPr lang="en-US" sz="1600" smtClean="0">
                <a:solidFill>
                  <a:srgbClr val="000000"/>
                </a:solidFill>
              </a:rPr>
              <a:t>Eliminate unnecessary DEFINES.</a:t>
            </a:r>
          </a:p>
          <a:p>
            <a:pPr marL="571500" lvl="2" indent="-342900">
              <a:spcBef>
                <a:spcPct val="0"/>
              </a:spcBef>
              <a:buClrTx/>
              <a:buSzTx/>
              <a:buFontTx/>
              <a:buAutoNum type="arabicPeriod"/>
            </a:pPr>
            <a:endParaRPr lang="en-US" sz="1600" smtClean="0">
              <a:solidFill>
                <a:srgbClr val="000000"/>
              </a:solidFill>
            </a:endParaRPr>
          </a:p>
          <a:p>
            <a:pPr marL="571500" lvl="2" indent="-342900">
              <a:spcBef>
                <a:spcPct val="0"/>
              </a:spcBef>
              <a:buClrTx/>
              <a:buSzTx/>
              <a:buFontTx/>
              <a:buAutoNum type="arabicPeriod"/>
            </a:pPr>
            <a:r>
              <a:rPr lang="en-US" sz="1600" smtClean="0">
                <a:solidFill>
                  <a:srgbClr val="000000"/>
                </a:solidFill>
              </a:rPr>
              <a:t>Designing a procedure to select on a real data source field instead of a DEFINE field will decrease the overall processing time for a procedure. Hence increase in performance.</a:t>
            </a:r>
          </a:p>
          <a:p>
            <a:pPr marL="571500" lvl="2" indent="-342900">
              <a:spcBef>
                <a:spcPct val="0"/>
              </a:spcBef>
              <a:buClrTx/>
              <a:buSzTx/>
              <a:buFontTx/>
              <a:buAutoNum type="arabicPeriod"/>
            </a:pPr>
            <a:endParaRPr lang="en-US" sz="1600" smtClean="0">
              <a:solidFill>
                <a:srgbClr val="000000"/>
              </a:solidFill>
            </a:endParaRPr>
          </a:p>
          <a:p>
            <a:pPr marL="571500" lvl="2" indent="-342900">
              <a:spcBef>
                <a:spcPct val="0"/>
              </a:spcBef>
              <a:buClrTx/>
              <a:buSzTx/>
              <a:buFontTx/>
              <a:buAutoNum type="arabicPeriod"/>
            </a:pPr>
            <a:r>
              <a:rPr lang="en-US" sz="1600" smtClean="0">
                <a:solidFill>
                  <a:srgbClr val="000000"/>
                </a:solidFill>
              </a:rPr>
              <a:t>When reporting against relational tables, design expressions for virtual fields that can be translated into native SQL.</a:t>
            </a:r>
          </a:p>
          <a:p>
            <a:pPr marL="571500" lvl="2" indent="-342900">
              <a:spcBef>
                <a:spcPct val="0"/>
              </a:spcBef>
              <a:buClrTx/>
              <a:buSzTx/>
              <a:buFont typeface="Wingdings" pitchFamily="2" charset="2"/>
              <a:buNone/>
            </a:pPr>
            <a:endParaRPr lang="en-US" sz="1600" smtClean="0">
              <a:solidFill>
                <a:srgbClr val="000000"/>
              </a:solidFill>
            </a:endParaRPr>
          </a:p>
          <a:p>
            <a:pPr marL="571500" lvl="2" indent="-342900">
              <a:spcBef>
                <a:spcPct val="0"/>
              </a:spcBef>
              <a:buClrTx/>
              <a:buSzTx/>
              <a:buFontTx/>
              <a:buAutoNum type="arabicPeriod" startAt="4"/>
            </a:pPr>
            <a:r>
              <a:rPr lang="en-US" sz="1600" smtClean="0">
                <a:solidFill>
                  <a:srgbClr val="000000"/>
                </a:solidFill>
              </a:rPr>
              <a:t>Using BY TOTAL is preferable to using HOLD files to capture and re-sort data.</a:t>
            </a:r>
          </a:p>
          <a:p>
            <a:endParaRPr lang="en-US" smtClean="0"/>
          </a:p>
        </p:txBody>
      </p:sp>
      <p:sp>
        <p:nvSpPr>
          <p:cNvPr id="9523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32B61568-8930-4682-9846-BEDFF3316397}" type="slidenum">
              <a:rPr lang="en-US">
                <a:solidFill>
                  <a:srgbClr val="FFFFFF"/>
                </a:solidFill>
              </a:rPr>
              <a:pPr eaLnBrk="1" hangingPunct="1"/>
              <a:t>79</a:t>
            </a:fld>
            <a:endParaRPr lang="en-US">
              <a:solidFill>
                <a:srgbClr val="FFFFFF"/>
              </a:solidFill>
            </a:endParaRPr>
          </a:p>
        </p:txBody>
      </p:sp>
      <p:sp>
        <p:nvSpPr>
          <p:cNvPr id="44034" name="Title 1"/>
          <p:cNvSpPr>
            <a:spLocks noGrp="1"/>
          </p:cNvSpPr>
          <p:nvPr>
            <p:ph type="title"/>
          </p:nvPr>
        </p:nvSpPr>
        <p:spPr/>
        <p:txBody>
          <a:bodyPr>
            <a:normAutofit/>
          </a:bodyPr>
          <a:lstStyle/>
          <a:p>
            <a:pPr fontAlgn="auto">
              <a:spcAft>
                <a:spcPts val="0"/>
              </a:spcAft>
              <a:defRPr/>
            </a:pPr>
            <a:r>
              <a:rPr lang="en-US" sz="2400" b="1" dirty="0">
                <a:solidFill>
                  <a:schemeClr val="accent2">
                    <a:lumMod val="95000"/>
                    <a:lumOff val="5000"/>
                  </a:schemeClr>
                </a:solidFill>
                <a:ea typeface="+mn-ea"/>
                <a:cs typeface="+mn-cs"/>
              </a:rPr>
              <a:t>General guidelines for performance</a:t>
            </a:r>
            <a:br>
              <a:rPr lang="en-US" sz="2400" b="1" dirty="0">
                <a:solidFill>
                  <a:schemeClr val="accent2">
                    <a:lumMod val="95000"/>
                    <a:lumOff val="5000"/>
                  </a:schemeClr>
                </a:solidFill>
                <a:ea typeface="+mn-ea"/>
                <a:cs typeface="+mn-cs"/>
              </a:rPr>
            </a:br>
            <a:endParaRPr lang="en-US" dirty="0" smtClean="0">
              <a:solidFill>
                <a:schemeClr val="accent2">
                  <a:lumMod val="95000"/>
                  <a:lumOff val="5000"/>
                </a:schemeClr>
              </a:solidFill>
            </a:endParaRPr>
          </a:p>
        </p:txBody>
      </p:sp>
    </p:spTree>
    <p:extLst>
      <p:ext uri="{BB962C8B-B14F-4D97-AF65-F5344CB8AC3E}">
        <p14:creationId xmlns:p14="http://schemas.microsoft.com/office/powerpoint/2010/main" val="31975425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1"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3743F265-4E69-4B41-A5F0-AE9F25965E6D}" type="slidenum">
              <a:rPr lang="en-US">
                <a:solidFill>
                  <a:srgbClr val="FFFFFF"/>
                </a:solidFill>
              </a:rPr>
              <a:pPr eaLnBrk="1" hangingPunct="1"/>
              <a:t>8</a:t>
            </a:fld>
            <a:endParaRPr lang="en-US">
              <a:solidFill>
                <a:srgbClr val="FFFFFF"/>
              </a:solidFill>
            </a:endParaRPr>
          </a:p>
        </p:txBody>
      </p:sp>
      <p:sp>
        <p:nvSpPr>
          <p:cNvPr id="23554" name="Title 1"/>
          <p:cNvSpPr>
            <a:spLocks noGrp="1"/>
          </p:cNvSpPr>
          <p:nvPr>
            <p:ph type="title"/>
          </p:nvPr>
        </p:nvSpPr>
        <p:spPr/>
        <p:txBody>
          <a:bodyPr/>
          <a:lstStyle/>
          <a:p>
            <a:pPr fontAlgn="auto">
              <a:spcAft>
                <a:spcPts val="0"/>
              </a:spcAft>
              <a:defRPr/>
            </a:pPr>
            <a:r>
              <a:rPr lang="en-US" sz="2800" smtClean="0"/>
              <a:t>Reporting from a Relational Database</a:t>
            </a:r>
          </a:p>
        </p:txBody>
      </p:sp>
      <p:sp>
        <p:nvSpPr>
          <p:cNvPr id="5" name="Rectangle 3"/>
          <p:cNvSpPr txBox="1">
            <a:spLocks noChangeArrowheads="1"/>
          </p:cNvSpPr>
          <p:nvPr/>
        </p:nvSpPr>
        <p:spPr bwMode="auto">
          <a:xfrm>
            <a:off x="228600" y="1571625"/>
            <a:ext cx="8686800" cy="307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normAutofit/>
          </a:bodyPr>
          <a:lstStyle>
            <a:lvl1pPr marL="317500" indent="-317500" algn="l" rtl="0" eaLnBrk="0" fontAlgn="base" hangingPunct="0">
              <a:spcBef>
                <a:spcPts val="700"/>
              </a:spcBef>
              <a:spcAft>
                <a:spcPct val="0"/>
              </a:spcAft>
              <a:buClr>
                <a:schemeClr val="accent2"/>
              </a:buClr>
              <a:buSzPct val="60000"/>
              <a:buFont typeface="Wingdings" pitchFamily="2" charset="2"/>
              <a:buChar char="q"/>
              <a:defRPr sz="2900" kern="1200">
                <a:solidFill>
                  <a:schemeClr val="accent2"/>
                </a:solidFill>
                <a:latin typeface="+mn-lt"/>
                <a:ea typeface="+mn-ea"/>
                <a:cs typeface="+mn-cs"/>
              </a:defRPr>
            </a:lvl1pPr>
            <a:lvl2pPr marL="638175" indent="-271463" algn="l" rtl="0" eaLnBrk="0" fontAlgn="base" hangingPunct="0">
              <a:spcBef>
                <a:spcPts val="550"/>
              </a:spcBef>
              <a:spcAft>
                <a:spcPct val="0"/>
              </a:spcAft>
              <a:buClr>
                <a:schemeClr val="accent1"/>
              </a:buClr>
              <a:buSzPct val="70000"/>
              <a:buFont typeface="Wingdings" pitchFamily="2" charset="2"/>
              <a:buChar char="q"/>
              <a:defRPr sz="2600" kern="1200">
                <a:solidFill>
                  <a:schemeClr val="accent2"/>
                </a:solidFill>
                <a:latin typeface="+mn-lt"/>
                <a:ea typeface="+mn-ea"/>
                <a:cs typeface="+mn-cs"/>
              </a:defRPr>
            </a:lvl2pPr>
            <a:lvl3pPr marL="912813" indent="-227013" algn="l" rtl="0" eaLnBrk="0" fontAlgn="base" hangingPunct="0">
              <a:spcBef>
                <a:spcPts val="500"/>
              </a:spcBef>
              <a:spcAft>
                <a:spcPct val="0"/>
              </a:spcAft>
              <a:buClr>
                <a:schemeClr val="accent2"/>
              </a:buClr>
              <a:buSzPct val="75000"/>
              <a:buFont typeface="Wingdings" pitchFamily="2" charset="2"/>
              <a:buChar char=""/>
              <a:defRPr sz="2300" kern="1200">
                <a:solidFill>
                  <a:schemeClr val="accent2"/>
                </a:solidFill>
                <a:latin typeface="+mn-lt"/>
                <a:ea typeface="+mn-ea"/>
                <a:cs typeface="+mn-cs"/>
              </a:defRPr>
            </a:lvl3pPr>
            <a:lvl4pPr marL="1370013" indent="-227013" algn="l" rtl="0" eaLnBrk="0" fontAlgn="base" hangingPunct="0">
              <a:spcBef>
                <a:spcPts val="400"/>
              </a:spcBef>
              <a:spcAft>
                <a:spcPct val="0"/>
              </a:spcAft>
              <a:buClr>
                <a:srgbClr val="7F7F7F"/>
              </a:buClr>
              <a:buSzPct val="75000"/>
              <a:buFont typeface="Wingdings" pitchFamily="2" charset="2"/>
              <a:buChar char=""/>
              <a:defRPr sz="2000" kern="1200">
                <a:solidFill>
                  <a:schemeClr val="accent2"/>
                </a:solidFill>
                <a:latin typeface="+mn-lt"/>
                <a:ea typeface="+mn-ea"/>
                <a:cs typeface="+mn-cs"/>
              </a:defRPr>
            </a:lvl4pPr>
            <a:lvl5pPr marL="1827213" indent="-227013" algn="l" rtl="0" eaLnBrk="0" fontAlgn="base" hangingPunct="0">
              <a:spcBef>
                <a:spcPts val="400"/>
              </a:spcBef>
              <a:spcAft>
                <a:spcPct val="0"/>
              </a:spcAft>
              <a:buClr>
                <a:srgbClr val="FFFFFF"/>
              </a:buClr>
              <a:buSzPct val="65000"/>
              <a:buFont typeface="Wingdings" pitchFamily="2" charset="2"/>
              <a:buChar char=""/>
              <a:defRPr sz="2000" kern="1200">
                <a:solidFill>
                  <a:schemeClr val="accent2"/>
                </a:solidFill>
                <a:latin typeface="+mn-lt"/>
                <a:ea typeface="+mn-ea"/>
                <a:cs typeface="+mn-cs"/>
              </a:defRPr>
            </a:lvl5pPr>
            <a:lvl6pPr marL="2102587" indent="-228542"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6837" indent="-228542"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088" indent="-228542"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5338" indent="-228542"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eaLnBrk="1" hangingPunct="1">
              <a:lnSpc>
                <a:spcPct val="95000"/>
              </a:lnSpc>
              <a:spcAft>
                <a:spcPct val="100000"/>
              </a:spcAft>
              <a:defRPr/>
            </a:pPr>
            <a:r>
              <a:rPr lang="en-US" sz="1700" b="1" dirty="0" smtClean="0"/>
              <a:t>There are two steps to perform before </a:t>
            </a:r>
            <a:r>
              <a:rPr lang="en-US" sz="1700" b="1" dirty="0" err="1" smtClean="0"/>
              <a:t>WebFOCUS</a:t>
            </a:r>
            <a:r>
              <a:rPr lang="en-US" sz="1700" b="1" dirty="0" smtClean="0"/>
              <a:t> can read from a relational database:</a:t>
            </a:r>
          </a:p>
          <a:p>
            <a:pPr eaLnBrk="1" hangingPunct="1">
              <a:lnSpc>
                <a:spcPct val="95000"/>
              </a:lnSpc>
              <a:spcAft>
                <a:spcPct val="100000"/>
              </a:spcAft>
              <a:defRPr/>
            </a:pPr>
            <a:r>
              <a:rPr lang="en-US" sz="1700" b="1" dirty="0" smtClean="0"/>
              <a:t>A </a:t>
            </a:r>
            <a:r>
              <a:rPr lang="en-US" sz="1700" b="1" dirty="0" smtClean="0">
                <a:solidFill>
                  <a:srgbClr val="0000FF"/>
                </a:solidFill>
                <a:effectLst>
                  <a:outerShdw blurRad="38100" dist="38100" dir="2700000" algn="tl">
                    <a:srgbClr val="C0C0C0"/>
                  </a:outerShdw>
                </a:effectLst>
              </a:rPr>
              <a:t>data adapter</a:t>
            </a:r>
            <a:r>
              <a:rPr lang="en-US" sz="1700" b="1" dirty="0" smtClean="0"/>
              <a:t> must be configured for the relational database.</a:t>
            </a:r>
          </a:p>
          <a:p>
            <a:pPr eaLnBrk="1" hangingPunct="1">
              <a:lnSpc>
                <a:spcPct val="95000"/>
              </a:lnSpc>
              <a:spcAft>
                <a:spcPct val="100000"/>
              </a:spcAft>
              <a:defRPr/>
            </a:pPr>
            <a:r>
              <a:rPr lang="en-US" sz="1700" b="1" dirty="0" smtClean="0">
                <a:solidFill>
                  <a:srgbClr val="0000FF"/>
                </a:solidFill>
                <a:effectLst>
                  <a:outerShdw blurRad="38100" dist="38100" dir="2700000" algn="tl">
                    <a:srgbClr val="C0C0C0"/>
                  </a:outerShdw>
                </a:effectLst>
              </a:rPr>
              <a:t>Synonyms</a:t>
            </a:r>
            <a:r>
              <a:rPr lang="en-US" sz="1700" b="1" dirty="0" smtClean="0"/>
              <a:t> (metadata – Master Files/access files) must be created for the relational database (such as SQL-Server). </a:t>
            </a:r>
          </a:p>
          <a:p>
            <a:pPr lvl="2" eaLnBrk="1" hangingPunct="1">
              <a:lnSpc>
                <a:spcPct val="95000"/>
              </a:lnSpc>
              <a:spcAft>
                <a:spcPct val="100000"/>
              </a:spcAft>
              <a:defRPr/>
            </a:pPr>
            <a:r>
              <a:rPr lang="en-US" sz="1300" b="1" dirty="0" smtClean="0"/>
              <a:t>Metadata -  “data about data”</a:t>
            </a:r>
            <a:endParaRPr lang="en-US" sz="1200" b="1" dirty="0" smtClean="0"/>
          </a:p>
        </p:txBody>
      </p:sp>
    </p:spTree>
    <p:extLst>
      <p:ext uri="{BB962C8B-B14F-4D97-AF65-F5344CB8AC3E}">
        <p14:creationId xmlns:p14="http://schemas.microsoft.com/office/powerpoint/2010/main" val="1280458467"/>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6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F615E106-DE41-41C4-AFBC-BA13C3595AC9}" type="slidenum">
              <a:rPr lang="en-US">
                <a:solidFill>
                  <a:srgbClr val="FFFFFF"/>
                </a:solidFill>
              </a:rPr>
              <a:pPr eaLnBrk="1" hangingPunct="1"/>
              <a:t>80</a:t>
            </a:fld>
            <a:endParaRPr lang="en-US">
              <a:solidFill>
                <a:srgbClr val="FFFFFF"/>
              </a:solidFill>
            </a:endParaRPr>
          </a:p>
        </p:txBody>
      </p:sp>
      <p:sp>
        <p:nvSpPr>
          <p:cNvPr id="43010" name="Title 1"/>
          <p:cNvSpPr>
            <a:spLocks noGrp="1"/>
          </p:cNvSpPr>
          <p:nvPr>
            <p:ph type="title"/>
          </p:nvPr>
        </p:nvSpPr>
        <p:spPr/>
        <p:txBody>
          <a:bodyPr/>
          <a:lstStyle/>
          <a:p>
            <a:pPr fontAlgn="auto">
              <a:spcAft>
                <a:spcPts val="0"/>
              </a:spcAft>
              <a:defRPr/>
            </a:pPr>
            <a:r>
              <a:rPr lang="en-US" dirty="0"/>
              <a:t>Do’s and Don'ts of </a:t>
            </a:r>
            <a:r>
              <a:rPr lang="en-US" dirty="0" err="1"/>
              <a:t>WebFocus</a:t>
            </a:r>
            <a:endParaRPr lang="en-US" dirty="0" smtClean="0">
              <a:solidFill>
                <a:schemeClr val="accent2">
                  <a:lumMod val="95000"/>
                  <a:lumOff val="5000"/>
                </a:schemeClr>
              </a:solidFill>
            </a:endParaRPr>
          </a:p>
        </p:txBody>
      </p:sp>
      <p:sp>
        <p:nvSpPr>
          <p:cNvPr id="13" name="Text Box 32"/>
          <p:cNvSpPr txBox="1">
            <a:spLocks noChangeArrowheads="1"/>
          </p:cNvSpPr>
          <p:nvPr/>
        </p:nvSpPr>
        <p:spPr bwMode="auto">
          <a:xfrm>
            <a:off x="457200" y="1676400"/>
            <a:ext cx="1219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defRPr b="1">
                <a:solidFill>
                  <a:schemeClr val="tx1"/>
                </a:solidFill>
                <a:latin typeface="Arial" pitchFamily="34" charset="0"/>
              </a:defRPr>
            </a:lvl6pPr>
            <a:lvl7pPr marL="2971800" indent="-228600" eaLnBrk="0" fontAlgn="base" hangingPunct="0">
              <a:spcBef>
                <a:spcPct val="0"/>
              </a:spcBef>
              <a:spcAft>
                <a:spcPct val="0"/>
              </a:spcAft>
              <a:defRPr b="1">
                <a:solidFill>
                  <a:schemeClr val="tx1"/>
                </a:solidFill>
                <a:latin typeface="Arial" pitchFamily="34" charset="0"/>
              </a:defRPr>
            </a:lvl7pPr>
            <a:lvl8pPr marL="3429000" indent="-228600" eaLnBrk="0" fontAlgn="base" hangingPunct="0">
              <a:spcBef>
                <a:spcPct val="0"/>
              </a:spcBef>
              <a:spcAft>
                <a:spcPct val="0"/>
              </a:spcAft>
              <a:defRPr b="1">
                <a:solidFill>
                  <a:schemeClr val="tx1"/>
                </a:solidFill>
                <a:latin typeface="Arial" pitchFamily="34" charset="0"/>
              </a:defRPr>
            </a:lvl8pPr>
            <a:lvl9pPr marL="3886200" indent="-228600" eaLnBrk="0" fontAlgn="base" hangingPunct="0">
              <a:spcBef>
                <a:spcPct val="0"/>
              </a:spcBef>
              <a:spcAft>
                <a:spcPct val="0"/>
              </a:spcAft>
              <a:defRPr b="1">
                <a:solidFill>
                  <a:schemeClr val="tx1"/>
                </a:solidFill>
                <a:latin typeface="Arial" pitchFamily="34" charset="0"/>
              </a:defRPr>
            </a:lvl9pPr>
          </a:lstStyle>
          <a:p>
            <a:pPr eaLnBrk="1" hangingPunct="1">
              <a:spcBef>
                <a:spcPct val="50000"/>
              </a:spcBef>
              <a:defRPr/>
            </a:pPr>
            <a:r>
              <a:rPr lang="en-US" sz="2000" dirty="0" smtClean="0">
                <a:solidFill>
                  <a:schemeClr val="accent2">
                    <a:lumMod val="95000"/>
                    <a:lumOff val="5000"/>
                  </a:schemeClr>
                </a:solidFill>
              </a:rPr>
              <a:t>Dos</a:t>
            </a:r>
          </a:p>
        </p:txBody>
      </p:sp>
      <p:graphicFrame>
        <p:nvGraphicFramePr>
          <p:cNvPr id="15" name="Group 4"/>
          <p:cNvGraphicFramePr>
            <a:graphicFrameLocks noGrp="1"/>
          </p:cNvGraphicFramePr>
          <p:nvPr/>
        </p:nvGraphicFramePr>
        <p:xfrm>
          <a:off x="152400" y="2286000"/>
          <a:ext cx="8763000" cy="1889167"/>
        </p:xfrm>
        <a:graphic>
          <a:graphicData uri="http://schemas.openxmlformats.org/drawingml/2006/table">
            <a:tbl>
              <a:tblPr/>
              <a:tblGrid>
                <a:gridCol w="8763000"/>
              </a:tblGrid>
              <a:tr h="365681">
                <a:tc>
                  <a:txBody>
                    <a:bodyPr/>
                    <a:lstStyle>
                      <a:lvl1pPr marL="0" algn="l" rtl="0" eaLnBrk="1" latinLnBrk="0" hangingPunct="1">
                        <a:defRPr kumimoji="0" kern="1200">
                          <a:solidFill>
                            <a:schemeClr val="tx1"/>
                          </a:solidFill>
                          <a:latin typeface="Arial"/>
                        </a:defRPr>
                      </a:lvl1pPr>
                      <a:lvl2pPr marL="457084" algn="l" rtl="0" eaLnBrk="1" latinLnBrk="0" hangingPunct="1">
                        <a:defRPr kumimoji="0" kern="1200">
                          <a:solidFill>
                            <a:schemeClr val="tx1"/>
                          </a:solidFill>
                          <a:latin typeface="Arial"/>
                        </a:defRPr>
                      </a:lvl2pPr>
                      <a:lvl3pPr marL="914168" algn="l" rtl="0" eaLnBrk="1" latinLnBrk="0" hangingPunct="1">
                        <a:defRPr kumimoji="0" kern="1200">
                          <a:solidFill>
                            <a:schemeClr val="tx1"/>
                          </a:solidFill>
                          <a:latin typeface="Arial"/>
                        </a:defRPr>
                      </a:lvl3pPr>
                      <a:lvl4pPr marL="1371252" algn="l" rtl="0" eaLnBrk="1" latinLnBrk="0" hangingPunct="1">
                        <a:defRPr kumimoji="0" kern="1200">
                          <a:solidFill>
                            <a:schemeClr val="tx1"/>
                          </a:solidFill>
                          <a:latin typeface="Arial"/>
                        </a:defRPr>
                      </a:lvl4pPr>
                      <a:lvl5pPr marL="1828336" algn="l" rtl="0" eaLnBrk="1" latinLnBrk="0" hangingPunct="1">
                        <a:defRPr kumimoji="0" kern="1200">
                          <a:solidFill>
                            <a:schemeClr val="tx1"/>
                          </a:solidFill>
                          <a:latin typeface="Arial"/>
                        </a:defRPr>
                      </a:lvl5pPr>
                      <a:lvl6pPr marL="2285420" algn="l" rtl="0" eaLnBrk="1" latinLnBrk="0" hangingPunct="1">
                        <a:defRPr kumimoji="0" kern="1200">
                          <a:solidFill>
                            <a:schemeClr val="tx1"/>
                          </a:solidFill>
                          <a:latin typeface="Arial"/>
                        </a:defRPr>
                      </a:lvl6pPr>
                      <a:lvl7pPr marL="2742505" algn="l" rtl="0" eaLnBrk="1" latinLnBrk="0" hangingPunct="1">
                        <a:defRPr kumimoji="0" kern="1200">
                          <a:solidFill>
                            <a:schemeClr val="tx1"/>
                          </a:solidFill>
                          <a:latin typeface="Arial"/>
                        </a:defRPr>
                      </a:lvl7pPr>
                      <a:lvl8pPr marL="3199588" algn="l" rtl="0" eaLnBrk="1" latinLnBrk="0" hangingPunct="1">
                        <a:defRPr kumimoji="0" kern="1200">
                          <a:solidFill>
                            <a:schemeClr val="tx1"/>
                          </a:solidFill>
                          <a:latin typeface="Arial"/>
                        </a:defRPr>
                      </a:lvl8pPr>
                      <a:lvl9pPr marL="3656672" algn="l" rtl="0" eaLnBrk="1" latinLnBrk="0" hangingPunct="1">
                        <a:defRPr kumimoji="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smtClean="0">
                          <a:ln>
                            <a:noFill/>
                          </a:ln>
                          <a:solidFill>
                            <a:schemeClr val="accent2">
                              <a:lumMod val="95000"/>
                              <a:lumOff val="5000"/>
                            </a:schemeClr>
                          </a:solidFill>
                          <a:effectLst/>
                          <a:latin typeface="Arial" pitchFamily="34" charset="0"/>
                        </a:rPr>
                        <a:t>For any new </a:t>
                      </a:r>
                      <a:r>
                        <a:rPr kumimoji="0" lang="en-US" sz="900" b="0" i="0" u="none" strike="noStrike" cap="none" normalizeH="0" baseline="0" dirty="0" err="1" smtClean="0">
                          <a:ln>
                            <a:noFill/>
                          </a:ln>
                          <a:solidFill>
                            <a:schemeClr val="accent2">
                              <a:lumMod val="95000"/>
                              <a:lumOff val="5000"/>
                            </a:schemeClr>
                          </a:solidFill>
                          <a:effectLst/>
                          <a:latin typeface="Arial" pitchFamily="34" charset="0"/>
                        </a:rPr>
                        <a:t>WebFocus</a:t>
                      </a:r>
                      <a:r>
                        <a:rPr kumimoji="0" lang="en-US" sz="900" b="0" i="0" u="none" strike="noStrike" cap="none" normalizeH="0" baseline="0" dirty="0" smtClean="0">
                          <a:ln>
                            <a:noFill/>
                          </a:ln>
                          <a:solidFill>
                            <a:schemeClr val="accent2">
                              <a:lumMod val="95000"/>
                              <a:lumOff val="5000"/>
                            </a:schemeClr>
                          </a:solidFill>
                          <a:effectLst/>
                          <a:latin typeface="Arial" pitchFamily="34" charset="0"/>
                        </a:rPr>
                        <a:t> report first count the number of records in all the base tables using simple </a:t>
                      </a:r>
                      <a:r>
                        <a:rPr kumimoji="0" lang="en-US" sz="900" b="0" i="0" u="none" strike="noStrike" cap="none" normalizeH="0" baseline="0" dirty="0" err="1" smtClean="0">
                          <a:ln>
                            <a:noFill/>
                          </a:ln>
                          <a:solidFill>
                            <a:schemeClr val="accent2">
                              <a:lumMod val="95000"/>
                              <a:lumOff val="5000"/>
                            </a:schemeClr>
                          </a:solidFill>
                          <a:effectLst/>
                          <a:latin typeface="Arial" pitchFamily="34" charset="0"/>
                        </a:rPr>
                        <a:t>WebFocus</a:t>
                      </a:r>
                      <a:r>
                        <a:rPr kumimoji="0" lang="en-US" sz="900" b="0" i="0" u="none" strike="noStrike" cap="none" normalizeH="0" baseline="0" dirty="0" smtClean="0">
                          <a:ln>
                            <a:noFill/>
                          </a:ln>
                          <a:solidFill>
                            <a:schemeClr val="accent2">
                              <a:lumMod val="95000"/>
                              <a:lumOff val="5000"/>
                            </a:schemeClr>
                          </a:solidFill>
                          <a:effectLst/>
                          <a:latin typeface="Arial" pitchFamily="34" charset="0"/>
                        </a:rPr>
                        <a:t> procedures. This would clearly identify the process flow like how to create hold/save files, joins </a:t>
                      </a:r>
                      <a:r>
                        <a:rPr kumimoji="0" lang="en-US" sz="900" b="0" i="0" u="none" strike="noStrike" cap="none" normalizeH="0" baseline="0" dirty="0" err="1" smtClean="0">
                          <a:ln>
                            <a:noFill/>
                          </a:ln>
                          <a:solidFill>
                            <a:schemeClr val="accent2">
                              <a:lumMod val="95000"/>
                              <a:lumOff val="5000"/>
                            </a:schemeClr>
                          </a:solidFill>
                          <a:effectLst/>
                          <a:latin typeface="Arial" pitchFamily="34" charset="0"/>
                        </a:rPr>
                        <a:t>etc</a:t>
                      </a:r>
                      <a:r>
                        <a:rPr kumimoji="0" lang="en-US" sz="900" b="0" i="0" u="none" strike="noStrike" cap="none" normalizeH="0" baseline="0" dirty="0" smtClean="0">
                          <a:ln>
                            <a:noFill/>
                          </a:ln>
                          <a:solidFill>
                            <a:schemeClr val="accent2">
                              <a:lumMod val="95000"/>
                              <a:lumOff val="5000"/>
                            </a:schemeClr>
                          </a:solidFill>
                          <a:effectLst/>
                          <a:latin typeface="Arial" pitchFamily="34" charset="0"/>
                        </a:rPr>
                        <a:t> for designing the report.</a:t>
                      </a:r>
                    </a:p>
                  </a:txBody>
                  <a:tcPr marT="45686" marB="45686"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681">
                <a:tc>
                  <a:txBody>
                    <a:bodyPr/>
                    <a:lstStyle>
                      <a:lvl1pPr marL="0" algn="l" rtl="0" eaLnBrk="1" latinLnBrk="0" hangingPunct="1">
                        <a:defRPr kumimoji="0" kern="1200">
                          <a:solidFill>
                            <a:schemeClr val="tx1"/>
                          </a:solidFill>
                          <a:latin typeface="Arial"/>
                        </a:defRPr>
                      </a:lvl1pPr>
                      <a:lvl2pPr marL="457084" algn="l" rtl="0" eaLnBrk="1" latinLnBrk="0" hangingPunct="1">
                        <a:defRPr kumimoji="0" kern="1200">
                          <a:solidFill>
                            <a:schemeClr val="tx1"/>
                          </a:solidFill>
                          <a:latin typeface="Arial"/>
                        </a:defRPr>
                      </a:lvl2pPr>
                      <a:lvl3pPr marL="914168" algn="l" rtl="0" eaLnBrk="1" latinLnBrk="0" hangingPunct="1">
                        <a:defRPr kumimoji="0" kern="1200">
                          <a:solidFill>
                            <a:schemeClr val="tx1"/>
                          </a:solidFill>
                          <a:latin typeface="Arial"/>
                        </a:defRPr>
                      </a:lvl3pPr>
                      <a:lvl4pPr marL="1371252" algn="l" rtl="0" eaLnBrk="1" latinLnBrk="0" hangingPunct="1">
                        <a:defRPr kumimoji="0" kern="1200">
                          <a:solidFill>
                            <a:schemeClr val="tx1"/>
                          </a:solidFill>
                          <a:latin typeface="Arial"/>
                        </a:defRPr>
                      </a:lvl4pPr>
                      <a:lvl5pPr marL="1828336" algn="l" rtl="0" eaLnBrk="1" latinLnBrk="0" hangingPunct="1">
                        <a:defRPr kumimoji="0" kern="1200">
                          <a:solidFill>
                            <a:schemeClr val="tx1"/>
                          </a:solidFill>
                          <a:latin typeface="Arial"/>
                        </a:defRPr>
                      </a:lvl5pPr>
                      <a:lvl6pPr marL="2285420" algn="l" rtl="0" eaLnBrk="1" latinLnBrk="0" hangingPunct="1">
                        <a:defRPr kumimoji="0" kern="1200">
                          <a:solidFill>
                            <a:schemeClr val="tx1"/>
                          </a:solidFill>
                          <a:latin typeface="Arial"/>
                        </a:defRPr>
                      </a:lvl6pPr>
                      <a:lvl7pPr marL="2742505" algn="l" rtl="0" eaLnBrk="1" latinLnBrk="0" hangingPunct="1">
                        <a:defRPr kumimoji="0" kern="1200">
                          <a:solidFill>
                            <a:schemeClr val="tx1"/>
                          </a:solidFill>
                          <a:latin typeface="Arial"/>
                        </a:defRPr>
                      </a:lvl7pPr>
                      <a:lvl8pPr marL="3199588" algn="l" rtl="0" eaLnBrk="1" latinLnBrk="0" hangingPunct="1">
                        <a:defRPr kumimoji="0" kern="1200">
                          <a:solidFill>
                            <a:schemeClr val="tx1"/>
                          </a:solidFill>
                          <a:latin typeface="Arial"/>
                        </a:defRPr>
                      </a:lvl8pPr>
                      <a:lvl9pPr marL="3656672" algn="l" rtl="0" eaLnBrk="1" latinLnBrk="0" hangingPunct="1">
                        <a:defRPr kumimoji="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smtClean="0">
                          <a:ln>
                            <a:noFill/>
                          </a:ln>
                          <a:solidFill>
                            <a:schemeClr val="accent2">
                              <a:lumMod val="95000"/>
                              <a:lumOff val="5000"/>
                            </a:schemeClr>
                          </a:solidFill>
                          <a:effectLst/>
                          <a:latin typeface="Arial" pitchFamily="34" charset="0"/>
                        </a:rPr>
                        <a:t>Use all the input parameters as part of where conditions to the base table, wherever necessary. This would enable the records are filtered at the database level, before transferred to </a:t>
                      </a:r>
                      <a:r>
                        <a:rPr kumimoji="0" lang="en-US" sz="900" b="0" i="0" u="none" strike="noStrike" cap="none" normalizeH="0" baseline="0" dirty="0" err="1" smtClean="0">
                          <a:ln>
                            <a:noFill/>
                          </a:ln>
                          <a:solidFill>
                            <a:schemeClr val="accent2">
                              <a:lumMod val="95000"/>
                              <a:lumOff val="5000"/>
                            </a:schemeClr>
                          </a:solidFill>
                          <a:effectLst/>
                          <a:latin typeface="Arial" pitchFamily="34" charset="0"/>
                        </a:rPr>
                        <a:t>WebFocus</a:t>
                      </a:r>
                      <a:r>
                        <a:rPr kumimoji="0" lang="en-US" sz="900" b="0" i="0" u="none" strike="noStrike" cap="none" normalizeH="0" baseline="0" dirty="0" smtClean="0">
                          <a:ln>
                            <a:noFill/>
                          </a:ln>
                          <a:solidFill>
                            <a:schemeClr val="accent2">
                              <a:lumMod val="95000"/>
                              <a:lumOff val="5000"/>
                            </a:schemeClr>
                          </a:solidFill>
                          <a:effectLst/>
                          <a:latin typeface="Arial" pitchFamily="34" charset="0"/>
                        </a:rPr>
                        <a:t> Reporting server.</a:t>
                      </a:r>
                    </a:p>
                  </a:txBody>
                  <a:tcPr marT="45686" marB="45686"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3655">
                <a:tc>
                  <a:txBody>
                    <a:bodyPr/>
                    <a:lstStyle>
                      <a:lvl1pPr marL="0" algn="l" rtl="0" eaLnBrk="1" latinLnBrk="0" hangingPunct="1">
                        <a:defRPr kumimoji="0" kern="1200">
                          <a:solidFill>
                            <a:schemeClr val="tx1"/>
                          </a:solidFill>
                          <a:latin typeface="Arial"/>
                        </a:defRPr>
                      </a:lvl1pPr>
                      <a:lvl2pPr marL="457084" algn="l" rtl="0" eaLnBrk="1" latinLnBrk="0" hangingPunct="1">
                        <a:defRPr kumimoji="0" kern="1200">
                          <a:solidFill>
                            <a:schemeClr val="tx1"/>
                          </a:solidFill>
                          <a:latin typeface="Arial"/>
                        </a:defRPr>
                      </a:lvl2pPr>
                      <a:lvl3pPr marL="914168" algn="l" rtl="0" eaLnBrk="1" latinLnBrk="0" hangingPunct="1">
                        <a:defRPr kumimoji="0" kern="1200">
                          <a:solidFill>
                            <a:schemeClr val="tx1"/>
                          </a:solidFill>
                          <a:latin typeface="Arial"/>
                        </a:defRPr>
                      </a:lvl3pPr>
                      <a:lvl4pPr marL="1371252" algn="l" rtl="0" eaLnBrk="1" latinLnBrk="0" hangingPunct="1">
                        <a:defRPr kumimoji="0" kern="1200">
                          <a:solidFill>
                            <a:schemeClr val="tx1"/>
                          </a:solidFill>
                          <a:latin typeface="Arial"/>
                        </a:defRPr>
                      </a:lvl4pPr>
                      <a:lvl5pPr marL="1828336" algn="l" rtl="0" eaLnBrk="1" latinLnBrk="0" hangingPunct="1">
                        <a:defRPr kumimoji="0" kern="1200">
                          <a:solidFill>
                            <a:schemeClr val="tx1"/>
                          </a:solidFill>
                          <a:latin typeface="Arial"/>
                        </a:defRPr>
                      </a:lvl5pPr>
                      <a:lvl6pPr marL="2285420" algn="l" rtl="0" eaLnBrk="1" latinLnBrk="0" hangingPunct="1">
                        <a:defRPr kumimoji="0" kern="1200">
                          <a:solidFill>
                            <a:schemeClr val="tx1"/>
                          </a:solidFill>
                          <a:latin typeface="Arial"/>
                        </a:defRPr>
                      </a:lvl6pPr>
                      <a:lvl7pPr marL="2742505" algn="l" rtl="0" eaLnBrk="1" latinLnBrk="0" hangingPunct="1">
                        <a:defRPr kumimoji="0" kern="1200">
                          <a:solidFill>
                            <a:schemeClr val="tx1"/>
                          </a:solidFill>
                          <a:latin typeface="Arial"/>
                        </a:defRPr>
                      </a:lvl7pPr>
                      <a:lvl8pPr marL="3199588" algn="l" rtl="0" eaLnBrk="1" latinLnBrk="0" hangingPunct="1">
                        <a:defRPr kumimoji="0" kern="1200">
                          <a:solidFill>
                            <a:schemeClr val="tx1"/>
                          </a:solidFill>
                          <a:latin typeface="Arial"/>
                        </a:defRPr>
                      </a:lvl8pPr>
                      <a:lvl9pPr marL="3656672" algn="l" rtl="0" eaLnBrk="1" latinLnBrk="0" hangingPunct="1">
                        <a:defRPr kumimoji="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smtClean="0">
                          <a:ln>
                            <a:noFill/>
                          </a:ln>
                          <a:solidFill>
                            <a:schemeClr val="accent2">
                              <a:lumMod val="95000"/>
                              <a:lumOff val="5000"/>
                            </a:schemeClr>
                          </a:solidFill>
                          <a:effectLst/>
                          <a:latin typeface="Arial" pitchFamily="34" charset="0"/>
                        </a:rPr>
                        <a:t>Use READLIMIT when you wanted to see few rows of the MFD/database table columns to understand the data. This is faster than RECORDLIMIT.</a:t>
                      </a:r>
                    </a:p>
                  </a:txBody>
                  <a:tcPr marT="45686" marB="45686"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527">
                <a:tc>
                  <a:txBody>
                    <a:bodyPr/>
                    <a:lstStyle>
                      <a:lvl1pPr marL="0" algn="l" rtl="0" eaLnBrk="1" latinLnBrk="0" hangingPunct="1">
                        <a:defRPr kumimoji="0" kern="1200">
                          <a:solidFill>
                            <a:schemeClr val="tx1"/>
                          </a:solidFill>
                          <a:latin typeface="Arial"/>
                        </a:defRPr>
                      </a:lvl1pPr>
                      <a:lvl2pPr marL="457084" algn="l" rtl="0" eaLnBrk="1" latinLnBrk="0" hangingPunct="1">
                        <a:defRPr kumimoji="0" kern="1200">
                          <a:solidFill>
                            <a:schemeClr val="tx1"/>
                          </a:solidFill>
                          <a:latin typeface="Arial"/>
                        </a:defRPr>
                      </a:lvl2pPr>
                      <a:lvl3pPr marL="914168" algn="l" rtl="0" eaLnBrk="1" latinLnBrk="0" hangingPunct="1">
                        <a:defRPr kumimoji="0" kern="1200">
                          <a:solidFill>
                            <a:schemeClr val="tx1"/>
                          </a:solidFill>
                          <a:latin typeface="Arial"/>
                        </a:defRPr>
                      </a:lvl3pPr>
                      <a:lvl4pPr marL="1371252" algn="l" rtl="0" eaLnBrk="1" latinLnBrk="0" hangingPunct="1">
                        <a:defRPr kumimoji="0" kern="1200">
                          <a:solidFill>
                            <a:schemeClr val="tx1"/>
                          </a:solidFill>
                          <a:latin typeface="Arial"/>
                        </a:defRPr>
                      </a:lvl4pPr>
                      <a:lvl5pPr marL="1828336" algn="l" rtl="0" eaLnBrk="1" latinLnBrk="0" hangingPunct="1">
                        <a:defRPr kumimoji="0" kern="1200">
                          <a:solidFill>
                            <a:schemeClr val="tx1"/>
                          </a:solidFill>
                          <a:latin typeface="Arial"/>
                        </a:defRPr>
                      </a:lvl5pPr>
                      <a:lvl6pPr marL="2285420" algn="l" rtl="0" eaLnBrk="1" latinLnBrk="0" hangingPunct="1">
                        <a:defRPr kumimoji="0" kern="1200">
                          <a:solidFill>
                            <a:schemeClr val="tx1"/>
                          </a:solidFill>
                          <a:latin typeface="Arial"/>
                        </a:defRPr>
                      </a:lvl6pPr>
                      <a:lvl7pPr marL="2742505" algn="l" rtl="0" eaLnBrk="1" latinLnBrk="0" hangingPunct="1">
                        <a:defRPr kumimoji="0" kern="1200">
                          <a:solidFill>
                            <a:schemeClr val="tx1"/>
                          </a:solidFill>
                          <a:latin typeface="Arial"/>
                        </a:defRPr>
                      </a:lvl7pPr>
                      <a:lvl8pPr marL="3199588" algn="l" rtl="0" eaLnBrk="1" latinLnBrk="0" hangingPunct="1">
                        <a:defRPr kumimoji="0" kern="1200">
                          <a:solidFill>
                            <a:schemeClr val="tx1"/>
                          </a:solidFill>
                          <a:latin typeface="Arial"/>
                        </a:defRPr>
                      </a:lvl8pPr>
                      <a:lvl9pPr marL="3656672" algn="l" rtl="0" eaLnBrk="1" latinLnBrk="0" hangingPunct="1">
                        <a:defRPr kumimoji="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smtClean="0">
                          <a:ln>
                            <a:noFill/>
                          </a:ln>
                          <a:solidFill>
                            <a:schemeClr val="accent2">
                              <a:lumMod val="95000"/>
                              <a:lumOff val="5000"/>
                            </a:schemeClr>
                          </a:solidFill>
                          <a:effectLst/>
                          <a:latin typeface="Arial" pitchFamily="34" charset="0"/>
                        </a:rPr>
                        <a:t>Use RECORDLIMIT when you want to test your report with all of the business logic. This way you don’t put unnecessary load on the Reporting Server to Citrix browser.</a:t>
                      </a:r>
                    </a:p>
                  </a:txBody>
                  <a:tcPr marT="45686" marB="45686"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527">
                <a:tc>
                  <a:txBody>
                    <a:bodyPr/>
                    <a:lstStyle>
                      <a:lvl1pPr marL="0" algn="l" rtl="0" eaLnBrk="1" latinLnBrk="0" hangingPunct="1">
                        <a:defRPr kumimoji="0" kern="1200">
                          <a:solidFill>
                            <a:schemeClr val="tx1"/>
                          </a:solidFill>
                          <a:latin typeface="Arial"/>
                        </a:defRPr>
                      </a:lvl1pPr>
                      <a:lvl2pPr marL="457084" algn="l" rtl="0" eaLnBrk="1" latinLnBrk="0" hangingPunct="1">
                        <a:defRPr kumimoji="0" kern="1200">
                          <a:solidFill>
                            <a:schemeClr val="tx1"/>
                          </a:solidFill>
                          <a:latin typeface="Arial"/>
                        </a:defRPr>
                      </a:lvl2pPr>
                      <a:lvl3pPr marL="914168" algn="l" rtl="0" eaLnBrk="1" latinLnBrk="0" hangingPunct="1">
                        <a:defRPr kumimoji="0" kern="1200">
                          <a:solidFill>
                            <a:schemeClr val="tx1"/>
                          </a:solidFill>
                          <a:latin typeface="Arial"/>
                        </a:defRPr>
                      </a:lvl3pPr>
                      <a:lvl4pPr marL="1371252" algn="l" rtl="0" eaLnBrk="1" latinLnBrk="0" hangingPunct="1">
                        <a:defRPr kumimoji="0" kern="1200">
                          <a:solidFill>
                            <a:schemeClr val="tx1"/>
                          </a:solidFill>
                          <a:latin typeface="Arial"/>
                        </a:defRPr>
                      </a:lvl4pPr>
                      <a:lvl5pPr marL="1828336" algn="l" rtl="0" eaLnBrk="1" latinLnBrk="0" hangingPunct="1">
                        <a:defRPr kumimoji="0" kern="1200">
                          <a:solidFill>
                            <a:schemeClr val="tx1"/>
                          </a:solidFill>
                          <a:latin typeface="Arial"/>
                        </a:defRPr>
                      </a:lvl5pPr>
                      <a:lvl6pPr marL="2285420" algn="l" rtl="0" eaLnBrk="1" latinLnBrk="0" hangingPunct="1">
                        <a:defRPr kumimoji="0" kern="1200">
                          <a:solidFill>
                            <a:schemeClr val="tx1"/>
                          </a:solidFill>
                          <a:latin typeface="Arial"/>
                        </a:defRPr>
                      </a:lvl6pPr>
                      <a:lvl7pPr marL="2742505" algn="l" rtl="0" eaLnBrk="1" latinLnBrk="0" hangingPunct="1">
                        <a:defRPr kumimoji="0" kern="1200">
                          <a:solidFill>
                            <a:schemeClr val="tx1"/>
                          </a:solidFill>
                          <a:latin typeface="Arial"/>
                        </a:defRPr>
                      </a:lvl7pPr>
                      <a:lvl8pPr marL="3199588" algn="l" rtl="0" eaLnBrk="1" latinLnBrk="0" hangingPunct="1">
                        <a:defRPr kumimoji="0" kern="1200">
                          <a:solidFill>
                            <a:schemeClr val="tx1"/>
                          </a:solidFill>
                          <a:latin typeface="Arial"/>
                        </a:defRPr>
                      </a:lvl8pPr>
                      <a:lvl9pPr marL="3656672" algn="l" rtl="0" eaLnBrk="1" latinLnBrk="0" hangingPunct="1">
                        <a:defRPr kumimoji="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smtClean="0">
                          <a:ln>
                            <a:noFill/>
                          </a:ln>
                          <a:solidFill>
                            <a:schemeClr val="accent2">
                              <a:lumMod val="95000"/>
                              <a:lumOff val="5000"/>
                            </a:schemeClr>
                          </a:solidFill>
                          <a:effectLst/>
                          <a:latin typeface="Arial" pitchFamily="34" charset="0"/>
                        </a:rPr>
                        <a:t>Scanning tens of millions of records from base table in acceptable. But converting them to PCHOLD format if not acceptable.</a:t>
                      </a:r>
                    </a:p>
                  </a:txBody>
                  <a:tcPr marT="45686" marB="45686"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527">
                <a:tc>
                  <a:txBody>
                    <a:bodyPr/>
                    <a:lstStyle>
                      <a:lvl1pPr marL="0" algn="l" rtl="0" eaLnBrk="1" latinLnBrk="0" hangingPunct="1">
                        <a:defRPr kumimoji="0" kern="1200">
                          <a:solidFill>
                            <a:schemeClr val="tx1"/>
                          </a:solidFill>
                          <a:latin typeface="Arial"/>
                        </a:defRPr>
                      </a:lvl1pPr>
                      <a:lvl2pPr marL="457084" algn="l" rtl="0" eaLnBrk="1" latinLnBrk="0" hangingPunct="1">
                        <a:defRPr kumimoji="0" kern="1200">
                          <a:solidFill>
                            <a:schemeClr val="tx1"/>
                          </a:solidFill>
                          <a:latin typeface="Arial"/>
                        </a:defRPr>
                      </a:lvl2pPr>
                      <a:lvl3pPr marL="914168" algn="l" rtl="0" eaLnBrk="1" latinLnBrk="0" hangingPunct="1">
                        <a:defRPr kumimoji="0" kern="1200">
                          <a:solidFill>
                            <a:schemeClr val="tx1"/>
                          </a:solidFill>
                          <a:latin typeface="Arial"/>
                        </a:defRPr>
                      </a:lvl3pPr>
                      <a:lvl4pPr marL="1371252" algn="l" rtl="0" eaLnBrk="1" latinLnBrk="0" hangingPunct="1">
                        <a:defRPr kumimoji="0" kern="1200">
                          <a:solidFill>
                            <a:schemeClr val="tx1"/>
                          </a:solidFill>
                          <a:latin typeface="Arial"/>
                        </a:defRPr>
                      </a:lvl4pPr>
                      <a:lvl5pPr marL="1828336" algn="l" rtl="0" eaLnBrk="1" latinLnBrk="0" hangingPunct="1">
                        <a:defRPr kumimoji="0" kern="1200">
                          <a:solidFill>
                            <a:schemeClr val="tx1"/>
                          </a:solidFill>
                          <a:latin typeface="Arial"/>
                        </a:defRPr>
                      </a:lvl5pPr>
                      <a:lvl6pPr marL="2285420" algn="l" rtl="0" eaLnBrk="1" latinLnBrk="0" hangingPunct="1">
                        <a:defRPr kumimoji="0" kern="1200">
                          <a:solidFill>
                            <a:schemeClr val="tx1"/>
                          </a:solidFill>
                          <a:latin typeface="Arial"/>
                        </a:defRPr>
                      </a:lvl6pPr>
                      <a:lvl7pPr marL="2742505" algn="l" rtl="0" eaLnBrk="1" latinLnBrk="0" hangingPunct="1">
                        <a:defRPr kumimoji="0" kern="1200">
                          <a:solidFill>
                            <a:schemeClr val="tx1"/>
                          </a:solidFill>
                          <a:latin typeface="Arial"/>
                        </a:defRPr>
                      </a:lvl7pPr>
                      <a:lvl8pPr marL="3199588" algn="l" rtl="0" eaLnBrk="1" latinLnBrk="0" hangingPunct="1">
                        <a:defRPr kumimoji="0" kern="1200">
                          <a:solidFill>
                            <a:schemeClr val="tx1"/>
                          </a:solidFill>
                          <a:latin typeface="Arial"/>
                        </a:defRPr>
                      </a:lvl8pPr>
                      <a:lvl9pPr marL="3656672" algn="l" rtl="0" eaLnBrk="1" latinLnBrk="0" hangingPunct="1">
                        <a:defRPr kumimoji="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smtClean="0">
                          <a:ln>
                            <a:noFill/>
                          </a:ln>
                          <a:solidFill>
                            <a:schemeClr val="accent2">
                              <a:lumMod val="95000"/>
                              <a:lumOff val="5000"/>
                            </a:schemeClr>
                          </a:solidFill>
                          <a:effectLst/>
                          <a:latin typeface="Arial" pitchFamily="34" charset="0"/>
                        </a:rPr>
                        <a:t>Use SET HOLDLIST=PRINTONLY during HOLD file creation to avoid irrelevant columns being included in the hold list.</a:t>
                      </a:r>
                    </a:p>
                  </a:txBody>
                  <a:tcPr marT="45686" marB="45686"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527">
                <a:tc>
                  <a:txBody>
                    <a:bodyPr/>
                    <a:lstStyle>
                      <a:lvl1pPr marL="0" algn="l" rtl="0" eaLnBrk="1" latinLnBrk="0" hangingPunct="1">
                        <a:defRPr kumimoji="0" kern="1200">
                          <a:solidFill>
                            <a:schemeClr val="tx1"/>
                          </a:solidFill>
                          <a:latin typeface="Arial"/>
                        </a:defRPr>
                      </a:lvl1pPr>
                      <a:lvl2pPr marL="457084" algn="l" rtl="0" eaLnBrk="1" latinLnBrk="0" hangingPunct="1">
                        <a:defRPr kumimoji="0" kern="1200">
                          <a:solidFill>
                            <a:schemeClr val="tx1"/>
                          </a:solidFill>
                          <a:latin typeface="Arial"/>
                        </a:defRPr>
                      </a:lvl2pPr>
                      <a:lvl3pPr marL="914168" algn="l" rtl="0" eaLnBrk="1" latinLnBrk="0" hangingPunct="1">
                        <a:defRPr kumimoji="0" kern="1200">
                          <a:solidFill>
                            <a:schemeClr val="tx1"/>
                          </a:solidFill>
                          <a:latin typeface="Arial"/>
                        </a:defRPr>
                      </a:lvl3pPr>
                      <a:lvl4pPr marL="1371252" algn="l" rtl="0" eaLnBrk="1" latinLnBrk="0" hangingPunct="1">
                        <a:defRPr kumimoji="0" kern="1200">
                          <a:solidFill>
                            <a:schemeClr val="tx1"/>
                          </a:solidFill>
                          <a:latin typeface="Arial"/>
                        </a:defRPr>
                      </a:lvl4pPr>
                      <a:lvl5pPr marL="1828336" algn="l" rtl="0" eaLnBrk="1" latinLnBrk="0" hangingPunct="1">
                        <a:defRPr kumimoji="0" kern="1200">
                          <a:solidFill>
                            <a:schemeClr val="tx1"/>
                          </a:solidFill>
                          <a:latin typeface="Arial"/>
                        </a:defRPr>
                      </a:lvl5pPr>
                      <a:lvl6pPr marL="2285420" algn="l" rtl="0" eaLnBrk="1" latinLnBrk="0" hangingPunct="1">
                        <a:defRPr kumimoji="0" kern="1200">
                          <a:solidFill>
                            <a:schemeClr val="tx1"/>
                          </a:solidFill>
                          <a:latin typeface="Arial"/>
                        </a:defRPr>
                      </a:lvl6pPr>
                      <a:lvl7pPr marL="2742505" algn="l" rtl="0" eaLnBrk="1" latinLnBrk="0" hangingPunct="1">
                        <a:defRPr kumimoji="0" kern="1200">
                          <a:solidFill>
                            <a:schemeClr val="tx1"/>
                          </a:solidFill>
                          <a:latin typeface="Arial"/>
                        </a:defRPr>
                      </a:lvl7pPr>
                      <a:lvl8pPr marL="3199588" algn="l" rtl="0" eaLnBrk="1" latinLnBrk="0" hangingPunct="1">
                        <a:defRPr kumimoji="0" kern="1200">
                          <a:solidFill>
                            <a:schemeClr val="tx1"/>
                          </a:solidFill>
                          <a:latin typeface="Arial"/>
                        </a:defRPr>
                      </a:lvl8pPr>
                      <a:lvl9pPr marL="3656672" algn="l" rtl="0" eaLnBrk="1" latinLnBrk="0" hangingPunct="1">
                        <a:defRPr kumimoji="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smtClean="0">
                          <a:ln>
                            <a:noFill/>
                          </a:ln>
                          <a:solidFill>
                            <a:schemeClr val="accent2">
                              <a:lumMod val="95000"/>
                              <a:lumOff val="5000"/>
                            </a:schemeClr>
                          </a:solidFill>
                          <a:effectLst/>
                          <a:latin typeface="Arial" pitchFamily="34" charset="0"/>
                        </a:rPr>
                        <a:t>Try using COMPUTE wherever it can replace DEFINE fields.</a:t>
                      </a:r>
                    </a:p>
                  </a:txBody>
                  <a:tcPr marT="45686" marB="45686"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6" name="Text Box 33"/>
          <p:cNvSpPr txBox="1">
            <a:spLocks noChangeArrowheads="1"/>
          </p:cNvSpPr>
          <p:nvPr/>
        </p:nvSpPr>
        <p:spPr bwMode="auto">
          <a:xfrm>
            <a:off x="304800" y="4403725"/>
            <a:ext cx="1371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defRPr b="1">
                <a:solidFill>
                  <a:schemeClr val="tx1"/>
                </a:solidFill>
                <a:latin typeface="Arial" pitchFamily="34" charset="0"/>
              </a:defRPr>
            </a:lvl6pPr>
            <a:lvl7pPr marL="2971800" indent="-228600" eaLnBrk="0" fontAlgn="base" hangingPunct="0">
              <a:spcBef>
                <a:spcPct val="0"/>
              </a:spcBef>
              <a:spcAft>
                <a:spcPct val="0"/>
              </a:spcAft>
              <a:defRPr b="1">
                <a:solidFill>
                  <a:schemeClr val="tx1"/>
                </a:solidFill>
                <a:latin typeface="Arial" pitchFamily="34" charset="0"/>
              </a:defRPr>
            </a:lvl7pPr>
            <a:lvl8pPr marL="3429000" indent="-228600" eaLnBrk="0" fontAlgn="base" hangingPunct="0">
              <a:spcBef>
                <a:spcPct val="0"/>
              </a:spcBef>
              <a:spcAft>
                <a:spcPct val="0"/>
              </a:spcAft>
              <a:defRPr b="1">
                <a:solidFill>
                  <a:schemeClr val="tx1"/>
                </a:solidFill>
                <a:latin typeface="Arial" pitchFamily="34" charset="0"/>
              </a:defRPr>
            </a:lvl8pPr>
            <a:lvl9pPr marL="3886200" indent="-228600" eaLnBrk="0" fontAlgn="base" hangingPunct="0">
              <a:spcBef>
                <a:spcPct val="0"/>
              </a:spcBef>
              <a:spcAft>
                <a:spcPct val="0"/>
              </a:spcAft>
              <a:defRPr b="1">
                <a:solidFill>
                  <a:schemeClr val="tx1"/>
                </a:solidFill>
                <a:latin typeface="Arial" pitchFamily="34" charset="0"/>
              </a:defRPr>
            </a:lvl9pPr>
          </a:lstStyle>
          <a:p>
            <a:pPr eaLnBrk="1" hangingPunct="1">
              <a:spcBef>
                <a:spcPct val="50000"/>
              </a:spcBef>
              <a:defRPr/>
            </a:pPr>
            <a:r>
              <a:rPr lang="en-US" sz="2000" dirty="0" smtClean="0">
                <a:solidFill>
                  <a:schemeClr val="accent2">
                    <a:lumMod val="95000"/>
                    <a:lumOff val="5000"/>
                  </a:schemeClr>
                </a:solidFill>
              </a:rPr>
              <a:t>Don’ts</a:t>
            </a:r>
          </a:p>
        </p:txBody>
      </p:sp>
      <p:graphicFrame>
        <p:nvGraphicFramePr>
          <p:cNvPr id="19" name="Group 22"/>
          <p:cNvGraphicFramePr>
            <a:graphicFrameLocks noGrp="1"/>
          </p:cNvGraphicFramePr>
          <p:nvPr/>
        </p:nvGraphicFramePr>
        <p:xfrm>
          <a:off x="228600" y="4762500"/>
          <a:ext cx="8763000" cy="1916113"/>
        </p:xfrm>
        <a:graphic>
          <a:graphicData uri="http://schemas.openxmlformats.org/drawingml/2006/table">
            <a:tbl>
              <a:tblPr/>
              <a:tblGrid>
                <a:gridCol w="8763000"/>
              </a:tblGrid>
              <a:tr h="638175">
                <a:tc>
                  <a:txBody>
                    <a:bodyPr/>
                    <a:lstStyle>
                      <a:lvl1pPr marL="0" algn="l" rtl="0" eaLnBrk="1" latinLnBrk="0" hangingPunct="1">
                        <a:defRPr kumimoji="0" kern="1200">
                          <a:solidFill>
                            <a:schemeClr val="tx1"/>
                          </a:solidFill>
                          <a:latin typeface="Arial"/>
                        </a:defRPr>
                      </a:lvl1pPr>
                      <a:lvl2pPr marL="457084" algn="l" rtl="0" eaLnBrk="1" latinLnBrk="0" hangingPunct="1">
                        <a:defRPr kumimoji="0" kern="1200">
                          <a:solidFill>
                            <a:schemeClr val="tx1"/>
                          </a:solidFill>
                          <a:latin typeface="Arial"/>
                        </a:defRPr>
                      </a:lvl2pPr>
                      <a:lvl3pPr marL="914168" algn="l" rtl="0" eaLnBrk="1" latinLnBrk="0" hangingPunct="1">
                        <a:defRPr kumimoji="0" kern="1200">
                          <a:solidFill>
                            <a:schemeClr val="tx1"/>
                          </a:solidFill>
                          <a:latin typeface="Arial"/>
                        </a:defRPr>
                      </a:lvl3pPr>
                      <a:lvl4pPr marL="1371252" algn="l" rtl="0" eaLnBrk="1" latinLnBrk="0" hangingPunct="1">
                        <a:defRPr kumimoji="0" kern="1200">
                          <a:solidFill>
                            <a:schemeClr val="tx1"/>
                          </a:solidFill>
                          <a:latin typeface="Arial"/>
                        </a:defRPr>
                      </a:lvl4pPr>
                      <a:lvl5pPr marL="1828336" algn="l" rtl="0" eaLnBrk="1" latinLnBrk="0" hangingPunct="1">
                        <a:defRPr kumimoji="0" kern="1200">
                          <a:solidFill>
                            <a:schemeClr val="tx1"/>
                          </a:solidFill>
                          <a:latin typeface="Arial"/>
                        </a:defRPr>
                      </a:lvl5pPr>
                      <a:lvl6pPr marL="2285420" algn="l" rtl="0" eaLnBrk="1" latinLnBrk="0" hangingPunct="1">
                        <a:defRPr kumimoji="0" kern="1200">
                          <a:solidFill>
                            <a:schemeClr val="tx1"/>
                          </a:solidFill>
                          <a:latin typeface="Arial"/>
                        </a:defRPr>
                      </a:lvl6pPr>
                      <a:lvl7pPr marL="2742505" algn="l" rtl="0" eaLnBrk="1" latinLnBrk="0" hangingPunct="1">
                        <a:defRPr kumimoji="0" kern="1200">
                          <a:solidFill>
                            <a:schemeClr val="tx1"/>
                          </a:solidFill>
                          <a:latin typeface="Arial"/>
                        </a:defRPr>
                      </a:lvl7pPr>
                      <a:lvl8pPr marL="3199588" algn="l" rtl="0" eaLnBrk="1" latinLnBrk="0" hangingPunct="1">
                        <a:defRPr kumimoji="0" kern="1200">
                          <a:solidFill>
                            <a:schemeClr val="tx1"/>
                          </a:solidFill>
                          <a:latin typeface="Arial"/>
                        </a:defRPr>
                      </a:lvl8pPr>
                      <a:lvl9pPr marL="3656672" algn="l" rtl="0" eaLnBrk="1" latinLnBrk="0" hangingPunct="1">
                        <a:defRPr kumimoji="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 typeface="Symbol" pitchFamily="18" charset="2"/>
                        <a:buNone/>
                        <a:tabLst/>
                      </a:pPr>
                      <a:r>
                        <a:rPr kumimoji="0" lang="en-US" sz="900" b="0" i="0" u="none" strike="noStrike" cap="none" normalizeH="0" baseline="0" dirty="0" smtClean="0">
                          <a:ln>
                            <a:noFill/>
                          </a:ln>
                          <a:solidFill>
                            <a:schemeClr val="accent2">
                              <a:lumMod val="95000"/>
                              <a:lumOff val="5000"/>
                            </a:schemeClr>
                          </a:solidFill>
                          <a:effectLst/>
                          <a:latin typeface="Arial" pitchFamily="34" charset="0"/>
                        </a:rPr>
                        <a:t>Do not use TABLE FILE PRINT * like syntax in reports without knowing how much records the base table contains. Using this syntax converts all records into PCHOLD format. If the base table has millions of records then Citrix/browser will not create any report. At the same time this request creates additional load on the database server and network.</a:t>
                      </a:r>
                    </a:p>
                  </a:txBody>
                  <a:tcPr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a:txBody>
                    <a:bodyPr/>
                    <a:lstStyle>
                      <a:lvl1pPr marL="0" algn="l" rtl="0" eaLnBrk="1" latinLnBrk="0" hangingPunct="1">
                        <a:defRPr kumimoji="0" kern="1200">
                          <a:solidFill>
                            <a:schemeClr val="tx1"/>
                          </a:solidFill>
                          <a:latin typeface="Arial"/>
                        </a:defRPr>
                      </a:lvl1pPr>
                      <a:lvl2pPr marL="457084" algn="l" rtl="0" eaLnBrk="1" latinLnBrk="0" hangingPunct="1">
                        <a:defRPr kumimoji="0" kern="1200">
                          <a:solidFill>
                            <a:schemeClr val="tx1"/>
                          </a:solidFill>
                          <a:latin typeface="Arial"/>
                        </a:defRPr>
                      </a:lvl2pPr>
                      <a:lvl3pPr marL="914168" algn="l" rtl="0" eaLnBrk="1" latinLnBrk="0" hangingPunct="1">
                        <a:defRPr kumimoji="0" kern="1200">
                          <a:solidFill>
                            <a:schemeClr val="tx1"/>
                          </a:solidFill>
                          <a:latin typeface="Arial"/>
                        </a:defRPr>
                      </a:lvl3pPr>
                      <a:lvl4pPr marL="1371252" algn="l" rtl="0" eaLnBrk="1" latinLnBrk="0" hangingPunct="1">
                        <a:defRPr kumimoji="0" kern="1200">
                          <a:solidFill>
                            <a:schemeClr val="tx1"/>
                          </a:solidFill>
                          <a:latin typeface="Arial"/>
                        </a:defRPr>
                      </a:lvl4pPr>
                      <a:lvl5pPr marL="1828336" algn="l" rtl="0" eaLnBrk="1" latinLnBrk="0" hangingPunct="1">
                        <a:defRPr kumimoji="0" kern="1200">
                          <a:solidFill>
                            <a:schemeClr val="tx1"/>
                          </a:solidFill>
                          <a:latin typeface="Arial"/>
                        </a:defRPr>
                      </a:lvl5pPr>
                      <a:lvl6pPr marL="2285420" algn="l" rtl="0" eaLnBrk="1" latinLnBrk="0" hangingPunct="1">
                        <a:defRPr kumimoji="0" kern="1200">
                          <a:solidFill>
                            <a:schemeClr val="tx1"/>
                          </a:solidFill>
                          <a:latin typeface="Arial"/>
                        </a:defRPr>
                      </a:lvl6pPr>
                      <a:lvl7pPr marL="2742505" algn="l" rtl="0" eaLnBrk="1" latinLnBrk="0" hangingPunct="1">
                        <a:defRPr kumimoji="0" kern="1200">
                          <a:solidFill>
                            <a:schemeClr val="tx1"/>
                          </a:solidFill>
                          <a:latin typeface="Arial"/>
                        </a:defRPr>
                      </a:lvl7pPr>
                      <a:lvl8pPr marL="3199588" algn="l" rtl="0" eaLnBrk="1" latinLnBrk="0" hangingPunct="1">
                        <a:defRPr kumimoji="0" kern="1200">
                          <a:solidFill>
                            <a:schemeClr val="tx1"/>
                          </a:solidFill>
                          <a:latin typeface="Arial"/>
                        </a:defRPr>
                      </a:lvl8pPr>
                      <a:lvl9pPr marL="3656672" algn="l" rtl="0" eaLnBrk="1" latinLnBrk="0" hangingPunct="1">
                        <a:defRPr kumimoji="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smtClean="0">
                          <a:ln>
                            <a:noFill/>
                          </a:ln>
                          <a:solidFill>
                            <a:schemeClr val="accent2">
                              <a:lumMod val="95000"/>
                              <a:lumOff val="5000"/>
                            </a:schemeClr>
                          </a:solidFill>
                          <a:effectLst/>
                          <a:latin typeface="Arial" pitchFamily="34" charset="0"/>
                        </a:rPr>
                        <a:t>Avoid creating large HOLD files with more than a million records. Make sure these million records are not displayed in any PCHOLD formats. </a:t>
                      </a:r>
                    </a:p>
                  </a:txBody>
                  <a:tcPr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20738">
                <a:tc>
                  <a:txBody>
                    <a:bodyPr/>
                    <a:lstStyle>
                      <a:lvl1pPr marL="0" algn="l" rtl="0" eaLnBrk="1" latinLnBrk="0" hangingPunct="1">
                        <a:defRPr kumimoji="0" kern="1200">
                          <a:solidFill>
                            <a:schemeClr val="tx1"/>
                          </a:solidFill>
                          <a:latin typeface="Arial"/>
                        </a:defRPr>
                      </a:lvl1pPr>
                      <a:lvl2pPr marL="457084" algn="l" rtl="0" eaLnBrk="1" latinLnBrk="0" hangingPunct="1">
                        <a:defRPr kumimoji="0" kern="1200">
                          <a:solidFill>
                            <a:schemeClr val="tx1"/>
                          </a:solidFill>
                          <a:latin typeface="Arial"/>
                        </a:defRPr>
                      </a:lvl2pPr>
                      <a:lvl3pPr marL="914168" algn="l" rtl="0" eaLnBrk="1" latinLnBrk="0" hangingPunct="1">
                        <a:defRPr kumimoji="0" kern="1200">
                          <a:solidFill>
                            <a:schemeClr val="tx1"/>
                          </a:solidFill>
                          <a:latin typeface="Arial"/>
                        </a:defRPr>
                      </a:lvl3pPr>
                      <a:lvl4pPr marL="1371252" algn="l" rtl="0" eaLnBrk="1" latinLnBrk="0" hangingPunct="1">
                        <a:defRPr kumimoji="0" kern="1200">
                          <a:solidFill>
                            <a:schemeClr val="tx1"/>
                          </a:solidFill>
                          <a:latin typeface="Arial"/>
                        </a:defRPr>
                      </a:lvl4pPr>
                      <a:lvl5pPr marL="1828336" algn="l" rtl="0" eaLnBrk="1" latinLnBrk="0" hangingPunct="1">
                        <a:defRPr kumimoji="0" kern="1200">
                          <a:solidFill>
                            <a:schemeClr val="tx1"/>
                          </a:solidFill>
                          <a:latin typeface="Arial"/>
                        </a:defRPr>
                      </a:lvl5pPr>
                      <a:lvl6pPr marL="2285420" algn="l" rtl="0" eaLnBrk="1" latinLnBrk="0" hangingPunct="1">
                        <a:defRPr kumimoji="0" kern="1200">
                          <a:solidFill>
                            <a:schemeClr val="tx1"/>
                          </a:solidFill>
                          <a:latin typeface="Arial"/>
                        </a:defRPr>
                      </a:lvl6pPr>
                      <a:lvl7pPr marL="2742505" algn="l" rtl="0" eaLnBrk="1" latinLnBrk="0" hangingPunct="1">
                        <a:defRPr kumimoji="0" kern="1200">
                          <a:solidFill>
                            <a:schemeClr val="tx1"/>
                          </a:solidFill>
                          <a:latin typeface="Arial"/>
                        </a:defRPr>
                      </a:lvl7pPr>
                      <a:lvl8pPr marL="3199588" algn="l" rtl="0" eaLnBrk="1" latinLnBrk="0" hangingPunct="1">
                        <a:defRPr kumimoji="0" kern="1200">
                          <a:solidFill>
                            <a:schemeClr val="tx1"/>
                          </a:solidFill>
                          <a:latin typeface="Arial"/>
                        </a:defRPr>
                      </a:lvl8pPr>
                      <a:lvl9pPr marL="3656672" algn="l" rtl="0" eaLnBrk="1" latinLnBrk="0" hangingPunct="1">
                        <a:defRPr kumimoji="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smtClean="0">
                          <a:ln>
                            <a:noFill/>
                          </a:ln>
                          <a:solidFill>
                            <a:schemeClr val="accent2">
                              <a:lumMod val="95000"/>
                              <a:lumOff val="5000"/>
                            </a:schemeClr>
                          </a:solidFill>
                          <a:effectLst/>
                          <a:latin typeface="Arial" pitchFamily="34" charset="0"/>
                        </a:rPr>
                        <a:t>Do not join 2 MFD’s which have more than millions of records using </a:t>
                      </a:r>
                      <a:r>
                        <a:rPr kumimoji="0" lang="en-US" sz="900" b="0" i="0" u="none" strike="noStrike" cap="none" normalizeH="0" baseline="0" dirty="0" err="1" smtClean="0">
                          <a:ln>
                            <a:noFill/>
                          </a:ln>
                          <a:solidFill>
                            <a:schemeClr val="accent2">
                              <a:lumMod val="95000"/>
                              <a:lumOff val="5000"/>
                            </a:schemeClr>
                          </a:solidFill>
                          <a:effectLst/>
                          <a:latin typeface="Arial" pitchFamily="34" charset="0"/>
                        </a:rPr>
                        <a:t>WebFocus</a:t>
                      </a:r>
                      <a:r>
                        <a:rPr kumimoji="0" lang="en-US" sz="900" b="0" i="0" u="none" strike="noStrike" cap="none" normalizeH="0" baseline="0" dirty="0" smtClean="0">
                          <a:ln>
                            <a:noFill/>
                          </a:ln>
                          <a:solidFill>
                            <a:schemeClr val="accent2">
                              <a:lumMod val="95000"/>
                              <a:lumOff val="5000"/>
                            </a:schemeClr>
                          </a:solidFill>
                          <a:effectLst/>
                          <a:latin typeface="Arial" pitchFamily="34" charset="0"/>
                        </a:rPr>
                        <a:t> Join tool and create a plain HOLD file out of it. If the requirement is such that you have join multiple MFD’s/tables (which have millions of records), then do a SQL pass through, along with input parameters as ‘Where conditions’.  If SQL pass through is not possible, then filter the data before join with necessary business criteria with index.</a:t>
                      </a:r>
                    </a:p>
                  </a:txBody>
                  <a:tcPr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12995348"/>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Content Placeholder 2"/>
          <p:cNvSpPr>
            <a:spLocks noGrp="1"/>
          </p:cNvSpPr>
          <p:nvPr>
            <p:ph idx="1"/>
          </p:nvPr>
        </p:nvSpPr>
        <p:spPr/>
        <p:txBody>
          <a:bodyPr/>
          <a:lstStyle/>
          <a:p>
            <a:pPr marL="571500" lvl="2" indent="-342900">
              <a:buFontTx/>
              <a:buAutoNum type="arabicPeriod"/>
            </a:pPr>
            <a:r>
              <a:rPr lang="en-US" smtClean="0">
                <a:cs typeface="Arial" pitchFamily="34" charset="0"/>
              </a:rPr>
              <a:t>Refer best practices document in P Drive under Training Folder</a:t>
            </a:r>
          </a:p>
          <a:p>
            <a:pPr marL="571500" lvl="2" indent="-342900">
              <a:buFontTx/>
              <a:buAutoNum type="arabicPeriod"/>
            </a:pPr>
            <a:endParaRPr lang="en-US" smtClean="0">
              <a:cs typeface="Arial" pitchFamily="34" charset="0"/>
            </a:endParaRPr>
          </a:p>
          <a:p>
            <a:pPr marL="571500" lvl="2" indent="-342900">
              <a:buFontTx/>
              <a:buAutoNum type="arabicPeriod"/>
            </a:pPr>
            <a:r>
              <a:rPr lang="en-US" smtClean="0">
                <a:cs typeface="Arial" pitchFamily="34" charset="0"/>
              </a:rPr>
              <a:t>Refer the IBI WebFocus forum </a:t>
            </a:r>
            <a:r>
              <a:rPr lang="en-US" smtClean="0">
                <a:cs typeface="Arial" pitchFamily="34" charset="0"/>
                <a:hlinkClick r:id="rId2"/>
              </a:rPr>
              <a:t>http://forums.informationbuilders.com/</a:t>
            </a:r>
            <a:r>
              <a:rPr lang="en-US" smtClean="0">
                <a:cs typeface="Arial" pitchFamily="34" charset="0"/>
              </a:rPr>
              <a:t> for any technical questions, manuals, help documents etc.</a:t>
            </a:r>
          </a:p>
          <a:p>
            <a:endParaRPr lang="en-US" smtClean="0"/>
          </a:p>
        </p:txBody>
      </p:sp>
      <p:sp>
        <p:nvSpPr>
          <p:cNvPr id="9728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E74FBD88-7D62-47D1-A81F-F817DE16FCE8}" type="slidenum">
              <a:rPr lang="en-US">
                <a:solidFill>
                  <a:srgbClr val="FFFFFF"/>
                </a:solidFill>
              </a:rPr>
              <a:pPr eaLnBrk="1" hangingPunct="1"/>
              <a:t>81</a:t>
            </a:fld>
            <a:endParaRPr lang="en-US">
              <a:solidFill>
                <a:srgbClr val="FFFFFF"/>
              </a:solidFill>
            </a:endParaRPr>
          </a:p>
        </p:txBody>
      </p:sp>
      <p:sp>
        <p:nvSpPr>
          <p:cNvPr id="44034" name="Title 1"/>
          <p:cNvSpPr>
            <a:spLocks noGrp="1"/>
          </p:cNvSpPr>
          <p:nvPr>
            <p:ph type="title"/>
          </p:nvPr>
        </p:nvSpPr>
        <p:spPr/>
        <p:txBody>
          <a:bodyPr/>
          <a:lstStyle/>
          <a:p>
            <a:pPr fontAlgn="auto">
              <a:spcAft>
                <a:spcPts val="0"/>
              </a:spcAft>
              <a:defRPr/>
            </a:pPr>
            <a:r>
              <a:rPr lang="en-US" dirty="0">
                <a:solidFill>
                  <a:schemeClr val="accent2">
                    <a:lumMod val="95000"/>
                    <a:lumOff val="5000"/>
                  </a:schemeClr>
                </a:solidFill>
              </a:rPr>
              <a:t>Best Practices &amp; Forum Details</a:t>
            </a:r>
            <a:endParaRPr lang="en-US" dirty="0" smtClean="0"/>
          </a:p>
        </p:txBody>
      </p:sp>
    </p:spTree>
    <p:extLst>
      <p:ext uri="{BB962C8B-B14F-4D97-AF65-F5344CB8AC3E}">
        <p14:creationId xmlns:p14="http://schemas.microsoft.com/office/powerpoint/2010/main" val="1570385924"/>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Content Placeholder 2"/>
          <p:cNvSpPr>
            <a:spLocks noGrp="1"/>
          </p:cNvSpPr>
          <p:nvPr>
            <p:ph idx="1"/>
          </p:nvPr>
        </p:nvSpPr>
        <p:spPr/>
        <p:txBody>
          <a:bodyPr/>
          <a:lstStyle/>
          <a:p>
            <a:pPr>
              <a:buFont typeface="Wingdings" pitchFamily="2" charset="2"/>
              <a:buNone/>
            </a:pPr>
            <a:endParaRPr lang="en-US" sz="4000" smtClean="0">
              <a:cs typeface="Arial" pitchFamily="34" charset="0"/>
            </a:endParaRPr>
          </a:p>
          <a:p>
            <a:pPr>
              <a:buFont typeface="Wingdings" pitchFamily="2" charset="2"/>
              <a:buNone/>
            </a:pPr>
            <a:endParaRPr lang="en-US" sz="4000" smtClean="0">
              <a:cs typeface="Arial" pitchFamily="34" charset="0"/>
            </a:endParaRPr>
          </a:p>
          <a:p>
            <a:pPr algn="ctr">
              <a:buFont typeface="Wingdings" pitchFamily="2" charset="2"/>
              <a:buNone/>
            </a:pPr>
            <a:r>
              <a:rPr lang="en-US" sz="4000" smtClean="0">
                <a:cs typeface="Arial" pitchFamily="34" charset="0"/>
              </a:rPr>
              <a:t>Questions?</a:t>
            </a:r>
          </a:p>
        </p:txBody>
      </p:sp>
      <p:sp>
        <p:nvSpPr>
          <p:cNvPr id="98307"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E719B692-640C-49AC-AC7A-377BF17FC551}" type="slidenum">
              <a:rPr lang="en-US">
                <a:solidFill>
                  <a:srgbClr val="FFFFFF"/>
                </a:solidFill>
              </a:rPr>
              <a:pPr eaLnBrk="1" hangingPunct="1"/>
              <a:t>82</a:t>
            </a:fld>
            <a:endParaRPr lang="en-US">
              <a:solidFill>
                <a:srgbClr val="FFFFFF"/>
              </a:solidFill>
            </a:endParaRPr>
          </a:p>
        </p:txBody>
      </p:sp>
      <p:sp>
        <p:nvSpPr>
          <p:cNvPr id="98308" name="Rectangle 4"/>
          <p:cNvSpPr>
            <a:spLocks noChangeArrowheads="1"/>
          </p:cNvSpPr>
          <p:nvPr/>
        </p:nvSpPr>
        <p:spPr bwMode="auto">
          <a:xfrm>
            <a:off x="2743200" y="2438400"/>
            <a:ext cx="33528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400" i="1"/>
              <a:t>Thank You!</a:t>
            </a:r>
          </a:p>
        </p:txBody>
      </p:sp>
    </p:spTree>
    <p:extLst>
      <p:ext uri="{BB962C8B-B14F-4D97-AF65-F5344CB8AC3E}">
        <p14:creationId xmlns:p14="http://schemas.microsoft.com/office/powerpoint/2010/main" val="13189818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5E7DE861-01B2-4D69-899C-FE599C44E339}" type="slidenum">
              <a:rPr lang="en-US">
                <a:solidFill>
                  <a:srgbClr val="FFFFFF"/>
                </a:solidFill>
              </a:rPr>
              <a:pPr eaLnBrk="1" hangingPunct="1"/>
              <a:t>9</a:t>
            </a:fld>
            <a:endParaRPr lang="en-US">
              <a:solidFill>
                <a:srgbClr val="FFFFFF"/>
              </a:solidFill>
            </a:endParaRPr>
          </a:p>
        </p:txBody>
      </p:sp>
      <p:sp>
        <p:nvSpPr>
          <p:cNvPr id="24578" name="Title 1"/>
          <p:cNvSpPr>
            <a:spLocks noGrp="1"/>
          </p:cNvSpPr>
          <p:nvPr>
            <p:ph type="title"/>
          </p:nvPr>
        </p:nvSpPr>
        <p:spPr/>
        <p:txBody>
          <a:bodyPr/>
          <a:lstStyle/>
          <a:p>
            <a:pPr fontAlgn="auto">
              <a:spcAft>
                <a:spcPts val="0"/>
              </a:spcAft>
              <a:defRPr/>
            </a:pPr>
            <a:r>
              <a:rPr lang="en-US" sz="2800" smtClean="0"/>
              <a:t>Data Adapter</a:t>
            </a:r>
          </a:p>
        </p:txBody>
      </p:sp>
      <p:grpSp>
        <p:nvGrpSpPr>
          <p:cNvPr id="23556" name="Group 7"/>
          <p:cNvGrpSpPr>
            <a:grpSpLocks/>
          </p:cNvGrpSpPr>
          <p:nvPr/>
        </p:nvGrpSpPr>
        <p:grpSpPr bwMode="auto">
          <a:xfrm>
            <a:off x="319088" y="1644650"/>
            <a:ext cx="8610600" cy="5213350"/>
            <a:chOff x="192" y="672"/>
            <a:chExt cx="5424" cy="3380"/>
          </a:xfrm>
        </p:grpSpPr>
        <p:pic>
          <p:nvPicPr>
            <p:cNvPr id="23557"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2" y="672"/>
              <a:ext cx="5424" cy="2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8" name="Rectangle 5"/>
            <p:cNvSpPr>
              <a:spLocks noChangeArrowheads="1"/>
            </p:cNvSpPr>
            <p:nvPr/>
          </p:nvSpPr>
          <p:spPr bwMode="auto">
            <a:xfrm>
              <a:off x="192" y="3648"/>
              <a:ext cx="5184"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p>
              <a:pPr marL="342900" indent="-342900">
                <a:lnSpc>
                  <a:spcPct val="95000"/>
                </a:lnSpc>
                <a:spcBef>
                  <a:spcPct val="20000"/>
                </a:spcBef>
                <a:spcAft>
                  <a:spcPct val="100000"/>
                </a:spcAft>
                <a:buFontTx/>
                <a:buChar char="•"/>
              </a:pPr>
              <a:r>
                <a:rPr lang="en-US" sz="1200"/>
                <a:t>A data adapter for MS SQL-Server has already been configured for you in the Web Console of the WebFOCUS Reporting Server.</a:t>
              </a:r>
            </a:p>
          </p:txBody>
        </p:sp>
      </p:grpSp>
    </p:spTree>
    <p:extLst>
      <p:ext uri="{BB962C8B-B14F-4D97-AF65-F5344CB8AC3E}">
        <p14:creationId xmlns:p14="http://schemas.microsoft.com/office/powerpoint/2010/main" val="195325165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789</TotalTime>
  <Words>5348</Words>
  <Application>Microsoft Office PowerPoint</Application>
  <PresentationFormat>On-screen Show (4:3)</PresentationFormat>
  <Paragraphs>716</Paragraphs>
  <Slides>82</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82</vt:i4>
      </vt:variant>
    </vt:vector>
  </HeadingPairs>
  <TitlesOfParts>
    <vt:vector size="94" baseType="lpstr">
      <vt:lpstr>Arial</vt:lpstr>
      <vt:lpstr>Arial </vt:lpstr>
      <vt:lpstr>Calibri</vt:lpstr>
      <vt:lpstr>Lucida Sans Unicode</vt:lpstr>
      <vt:lpstr>Symbol</vt:lpstr>
      <vt:lpstr>Times New Roman</vt:lpstr>
      <vt:lpstr>Tw Cen MT</vt:lpstr>
      <vt:lpstr>Verdana</vt:lpstr>
      <vt:lpstr>Wingdings</vt:lpstr>
      <vt:lpstr>Wingdings 2</vt:lpstr>
      <vt:lpstr>Wingdings 3</vt:lpstr>
      <vt:lpstr>Concourse</vt:lpstr>
      <vt:lpstr>Contents</vt:lpstr>
      <vt:lpstr>Introduction</vt:lpstr>
      <vt:lpstr>WebFOCUS Architecture</vt:lpstr>
      <vt:lpstr>Components of WebFOCUS Architecture</vt:lpstr>
      <vt:lpstr>WF Product Components</vt:lpstr>
      <vt:lpstr>Components of Reports </vt:lpstr>
      <vt:lpstr>Reporting from Data Source</vt:lpstr>
      <vt:lpstr>Reporting from a Relational Database</vt:lpstr>
      <vt:lpstr>Data Adapter</vt:lpstr>
      <vt:lpstr>A DATA ADAPTER</vt:lpstr>
      <vt:lpstr>SYNONYM</vt:lpstr>
      <vt:lpstr>Master File</vt:lpstr>
      <vt:lpstr>Access File</vt:lpstr>
      <vt:lpstr>Sample Master and Access Files</vt:lpstr>
      <vt:lpstr>The WebFOCUS Environments</vt:lpstr>
      <vt:lpstr>WebFocus Report Requirements</vt:lpstr>
      <vt:lpstr>Types Of Reports</vt:lpstr>
      <vt:lpstr>Types Of Reports cntd..</vt:lpstr>
      <vt:lpstr>Creating New Procedure</vt:lpstr>
      <vt:lpstr>Procedure Window</vt:lpstr>
      <vt:lpstr>Report Tools</vt:lpstr>
      <vt:lpstr>Order of components in Reporting Procedure</vt:lpstr>
      <vt:lpstr>Report Painter</vt:lpstr>
      <vt:lpstr>Report Painter - Column Tool bar</vt:lpstr>
      <vt:lpstr>Report Options</vt:lpstr>
      <vt:lpstr>Report Painter – Object Inspector</vt:lpstr>
      <vt:lpstr>Report Painter - Column Tool bar</vt:lpstr>
      <vt:lpstr>Report Options</vt:lpstr>
      <vt:lpstr>Report Options - Where/IF</vt:lpstr>
      <vt:lpstr>PowerPoint Presentation</vt:lpstr>
      <vt:lpstr>Operators</vt:lpstr>
      <vt:lpstr>Field Formats</vt:lpstr>
      <vt:lpstr>Numeric Field Formats</vt:lpstr>
      <vt:lpstr>Date Formats</vt:lpstr>
      <vt:lpstr>PowerPoint Presentation</vt:lpstr>
      <vt:lpstr>System Variables</vt:lpstr>
      <vt:lpstr>Report Painter (options dialog boxes)</vt:lpstr>
      <vt:lpstr>Field Properties Style Tab</vt:lpstr>
      <vt:lpstr>Field Properties Drill Down Tab</vt:lpstr>
      <vt:lpstr>Report Options Output tab</vt:lpstr>
      <vt:lpstr>Report Options Format tab</vt:lpstr>
      <vt:lpstr>Report Options Style Tab</vt:lpstr>
      <vt:lpstr>PowerPoint Presentation</vt:lpstr>
      <vt:lpstr>Report Options Drill Down Tab</vt:lpstr>
      <vt:lpstr>Report Options Where/If Tab</vt:lpstr>
      <vt:lpstr>Report Options Computes Tab</vt:lpstr>
      <vt:lpstr>Report Options View Tab</vt:lpstr>
      <vt:lpstr>Report Options Images Tab</vt:lpstr>
      <vt:lpstr>Creating Temporary Fields</vt:lpstr>
      <vt:lpstr>What Is a Temporary Field?</vt:lpstr>
      <vt:lpstr>  Temporary Fields</vt:lpstr>
      <vt:lpstr>Saving and Reusing Report Output</vt:lpstr>
      <vt:lpstr>PowerPoint Presentation</vt:lpstr>
      <vt:lpstr>PowerPoint Presentation</vt:lpstr>
      <vt:lpstr>Output File Formats (SAVE)</vt:lpstr>
      <vt:lpstr>WebFOCUS Processing Sequence </vt:lpstr>
      <vt:lpstr>Analyze and Parse the Request </vt:lpstr>
      <vt:lpstr>PowerPoint Presentation</vt:lpstr>
      <vt:lpstr>Process the Answer Set</vt:lpstr>
      <vt:lpstr>Produce the Report </vt:lpstr>
      <vt:lpstr>JOINS</vt:lpstr>
      <vt:lpstr>JOINS</vt:lpstr>
      <vt:lpstr>Create New Report using Text Editor</vt:lpstr>
      <vt:lpstr>Report using Text Editor – Example </vt:lpstr>
      <vt:lpstr>PowerPoint Presentation</vt:lpstr>
      <vt:lpstr>Objectives Of WebFocus 101</vt:lpstr>
      <vt:lpstr>Introduction to HTML Composer</vt:lpstr>
      <vt:lpstr>Getting Started with HTML Composer</vt:lpstr>
      <vt:lpstr>Creating HTML File</vt:lpstr>
      <vt:lpstr>HTML Composer Window and Tool Bars</vt:lpstr>
      <vt:lpstr>Elements of HTML Composer Standard Tool Bar</vt:lpstr>
      <vt:lpstr>Components Tool Bar</vt:lpstr>
      <vt:lpstr>Components Tool Bar</vt:lpstr>
      <vt:lpstr>Formatting Tool Bar</vt:lpstr>
      <vt:lpstr>Positioning Tool Bar</vt:lpstr>
      <vt:lpstr>Positioning Tool Bar</vt:lpstr>
      <vt:lpstr>Dashboard and Managed Reporting </vt:lpstr>
      <vt:lpstr>User Role in Managed Reporting </vt:lpstr>
      <vt:lpstr>General guidelines for performance </vt:lpstr>
      <vt:lpstr>Do’s and Don'ts of WebFocus</vt:lpstr>
      <vt:lpstr>Best Practices &amp; Forum Details</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Contents</dc:title>
  <dc:creator>GNS_LAP4</dc:creator>
  <cp:lastModifiedBy>Sonu</cp:lastModifiedBy>
  <cp:revision>12</cp:revision>
  <dcterms:created xsi:type="dcterms:W3CDTF">2006-08-16T00:00:00Z</dcterms:created>
  <dcterms:modified xsi:type="dcterms:W3CDTF">2023-09-24T11:02:24Z</dcterms:modified>
</cp:coreProperties>
</file>