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2/24/2025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2/24/2025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2/24/2025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2/24/2025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2/24/2025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4.png"/><Relationship Id="rId5" Type="http://schemas.openxmlformats.org/officeDocument/2006/relationships/image" Target="../media/image16.wmf"/><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4.png"/><Relationship Id="rId5" Type="http://schemas.openxmlformats.org/officeDocument/2006/relationships/image" Target="../media/image18.wmf"/><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image" Target="../media/image4.png"/><Relationship Id="rId7" Type="http://schemas.openxmlformats.org/officeDocument/2006/relationships/image" Target="../media/image21.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image" Target="../media/image20.wmf"/><Relationship Id="rId4" Type="http://schemas.openxmlformats.org/officeDocument/2006/relationships/oleObject" Target="../embeddings/oleObject8.bin"/><Relationship Id="rId9" Type="http://schemas.openxmlformats.org/officeDocument/2006/relationships/image" Target="../media/image2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4.wmf"/><Relationship Id="rId5" Type="http://schemas.openxmlformats.org/officeDocument/2006/relationships/oleObject" Target="../embeddings/oleObject12.bin"/><Relationship Id="rId4" Type="http://schemas.openxmlformats.org/officeDocument/2006/relationships/image" Target="../media/image23.wmf"/></Relationships>
</file>

<file path=ppt/slides/_rels/slide16.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7.wmf"/><Relationship Id="rId5" Type="http://schemas.openxmlformats.org/officeDocument/2006/relationships/oleObject" Target="../embeddings/oleObject15.bin"/><Relationship Id="rId4" Type="http://schemas.openxmlformats.org/officeDocument/2006/relationships/image" Target="../media/image26.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4.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3.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7.w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3.w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BBBB6A4D-96AF-4C06-B226-124DFEF98A35}" type="slidenum">
              <a:rPr lang="en-US" smtClean="0"/>
              <a:pPr>
                <a:defRPr/>
              </a:pPr>
              <a:t>1</a:t>
            </a:fld>
            <a:endParaRPr lang="en-US" dirty="0"/>
          </a:p>
        </p:txBody>
      </p:sp>
      <p:sp>
        <p:nvSpPr>
          <p:cNvPr id="13314" name="Title 1"/>
          <p:cNvSpPr>
            <a:spLocks noGrp="1"/>
          </p:cNvSpPr>
          <p:nvPr>
            <p:ph type="title"/>
          </p:nvPr>
        </p:nvSpPr>
        <p:spPr>
          <a:xfrm>
            <a:off x="609600" y="228600"/>
            <a:ext cx="6854825" cy="990600"/>
          </a:xfrm>
        </p:spPr>
        <p:txBody>
          <a:bodyPr/>
          <a:lstStyle/>
          <a:p>
            <a:r>
              <a:rPr lang="en-US" sz="2800" b="1" smtClean="0">
                <a:latin typeface="Arial" charset="0"/>
                <a:cs typeface="Arial" charset="0"/>
              </a:rPr>
              <a:t>WebFocus Training 101- Review</a:t>
            </a:r>
            <a:endParaRPr lang="en-US" sz="2800" b="1" smtClean="0"/>
          </a:p>
        </p:txBody>
      </p:sp>
      <p:sp>
        <p:nvSpPr>
          <p:cNvPr id="13316" name="Rectangle 3"/>
          <p:cNvSpPr txBox="1">
            <a:spLocks noChangeArrowheads="1"/>
          </p:cNvSpPr>
          <p:nvPr/>
        </p:nvSpPr>
        <p:spPr bwMode="auto">
          <a:xfrm>
            <a:off x="152400" y="2362200"/>
            <a:ext cx="44958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42900" indent="-3429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Introduction to BI reporting, </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various BI tools used.  </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Introduction to IBI WebFOCUS</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Architecture Overview/ WebFOCUS product component</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Components of Reports</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WebFOCUS Environments</a:t>
            </a:r>
          </a:p>
          <a:p>
            <a:pPr lvl="1" eaLnBrk="1" hangingPunct="1">
              <a:lnSpc>
                <a:spcPct val="200000"/>
              </a:lnSpc>
              <a:spcBef>
                <a:spcPts val="550"/>
              </a:spcBef>
              <a:buClr>
                <a:schemeClr val="accent1"/>
              </a:buClr>
              <a:buSzPct val="70000"/>
              <a:buFont typeface="Wingdings" pitchFamily="2" charset="2"/>
              <a:buChar char="q"/>
            </a:pPr>
            <a:endParaRPr lang="en-US" sz="1200" b="1">
              <a:solidFill>
                <a:schemeClr val="accent2"/>
              </a:solidFill>
              <a:cs typeface="Arial" charset="0"/>
            </a:endParaRPr>
          </a:p>
        </p:txBody>
      </p:sp>
      <p:sp>
        <p:nvSpPr>
          <p:cNvPr id="13317" name="Rectangle 3"/>
          <p:cNvSpPr txBox="1">
            <a:spLocks noChangeArrowheads="1"/>
          </p:cNvSpPr>
          <p:nvPr/>
        </p:nvSpPr>
        <p:spPr bwMode="auto">
          <a:xfrm>
            <a:off x="4811713" y="2362200"/>
            <a:ext cx="4256087"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42900" indent="-3429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Types of Reports</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Developer Studio Reporting Tools</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Temporary Fields and hold files</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WebFocus Processing Sequence</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Joins</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Report using text editor</a:t>
            </a:r>
          </a:p>
          <a:p>
            <a:pPr lvl="1" eaLnBrk="1" hangingPunct="1">
              <a:lnSpc>
                <a:spcPct val="200000"/>
              </a:lnSpc>
              <a:spcBef>
                <a:spcPts val="550"/>
              </a:spcBef>
              <a:buClr>
                <a:schemeClr val="accent1"/>
              </a:buClr>
              <a:buSzPct val="70000"/>
              <a:buFont typeface="Wingdings" pitchFamily="2" charset="2"/>
              <a:buChar char="q"/>
            </a:pPr>
            <a:r>
              <a:rPr lang="en-US" sz="1200" b="1">
                <a:solidFill>
                  <a:schemeClr val="accent2"/>
                </a:solidFill>
                <a:cs typeface="Arial" charset="0"/>
              </a:rPr>
              <a:t>HTML Composer</a:t>
            </a:r>
          </a:p>
          <a:p>
            <a:pPr lvl="1" eaLnBrk="1" hangingPunct="1">
              <a:lnSpc>
                <a:spcPct val="200000"/>
              </a:lnSpc>
              <a:spcBef>
                <a:spcPts val="550"/>
              </a:spcBef>
              <a:buClr>
                <a:schemeClr val="accent1"/>
              </a:buClr>
              <a:buSzPct val="70000"/>
              <a:buFont typeface="Wingdings" pitchFamily="2" charset="2"/>
              <a:buChar char="q"/>
            </a:pPr>
            <a:endParaRPr lang="en-US" sz="1200" b="1">
              <a:solidFill>
                <a:schemeClr val="accent2"/>
              </a:solidFill>
              <a:latin typeface="Tw Cen MT" pitchFamily="34" charset="0"/>
            </a:endParaRPr>
          </a:p>
        </p:txBody>
      </p:sp>
    </p:spTree>
    <p:extLst>
      <p:ext uri="{BB962C8B-B14F-4D97-AF65-F5344CB8AC3E}">
        <p14:creationId xmlns:p14="http://schemas.microsoft.com/office/powerpoint/2010/main" val="14709298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228600" y="1905000"/>
            <a:ext cx="8610600" cy="4572000"/>
          </a:xfrm>
        </p:spPr>
        <p:txBody>
          <a:bodyPr/>
          <a:lstStyle/>
          <a:p>
            <a:pPr lvl="1" eaLnBrk="1" hangingPunct="1"/>
            <a:r>
              <a:rPr lang="en-US" sz="1600" b="1" smtClean="0">
                <a:latin typeface="Arial" charset="0"/>
                <a:cs typeface="Arial" charset="0"/>
              </a:rPr>
              <a:t>BY/ ACROSS usage</a:t>
            </a:r>
          </a:p>
          <a:p>
            <a:pPr lvl="1" eaLnBrk="1" hangingPunct="1"/>
            <a:endParaRPr lang="en-US" sz="1600" b="1" smtClean="0">
              <a:latin typeface="Arial" charset="0"/>
              <a:cs typeface="Arial" charset="0"/>
            </a:endParaRPr>
          </a:p>
          <a:p>
            <a:pPr lvl="1" eaLnBrk="1" hangingPunct="1"/>
            <a:r>
              <a:rPr lang="en-US" sz="1600" b="1" smtClean="0">
                <a:latin typeface="Arial" charset="0"/>
                <a:cs typeface="Arial" charset="0"/>
              </a:rPr>
              <a:t>LIST</a:t>
            </a:r>
          </a:p>
          <a:p>
            <a:pPr lvl="1" eaLnBrk="1" hangingPunct="1"/>
            <a:endParaRPr lang="en-US" sz="1600" b="1" smtClean="0">
              <a:latin typeface="Arial" charset="0"/>
              <a:cs typeface="Arial" charset="0"/>
            </a:endParaRPr>
          </a:p>
          <a:p>
            <a:pPr lvl="1" eaLnBrk="1" hangingPunct="1"/>
            <a:r>
              <a:rPr lang="en-US" sz="1600" b="1" smtClean="0">
                <a:latin typeface="Arial" charset="0"/>
                <a:cs typeface="Arial" charset="0"/>
              </a:rPr>
              <a:t>RANK</a:t>
            </a:r>
          </a:p>
          <a:p>
            <a:pPr lvl="1" eaLnBrk="1" hangingPunct="1"/>
            <a:endParaRPr lang="en-US" sz="1600" b="1" smtClean="0">
              <a:latin typeface="Arial" charset="0"/>
              <a:cs typeface="Arial" charset="0"/>
            </a:endParaRPr>
          </a:p>
          <a:p>
            <a:pPr lvl="1" eaLnBrk="1" hangingPunct="1"/>
            <a:r>
              <a:rPr lang="en-US" sz="1600" b="1" smtClean="0">
                <a:latin typeface="Arial" charset="0"/>
                <a:cs typeface="Arial" charset="0"/>
              </a:rPr>
              <a:t>COUNTERS </a:t>
            </a:r>
          </a:p>
          <a:p>
            <a:pPr lvl="1" eaLnBrk="1" hangingPunct="1"/>
            <a:endParaRPr lang="en-US" sz="1600" b="1" smtClean="0">
              <a:latin typeface="Arial" charset="0"/>
              <a:cs typeface="Arial" charset="0"/>
            </a:endParaRPr>
          </a:p>
          <a:p>
            <a:pPr lvl="1" eaLnBrk="1" hangingPunct="1"/>
            <a:r>
              <a:rPr lang="en-US" sz="1600" b="1" smtClean="0">
                <a:latin typeface="Arial" charset="0"/>
                <a:cs typeface="Arial" charset="0"/>
              </a:rPr>
              <a:t>Drill downs in reports</a:t>
            </a:r>
          </a:p>
          <a:p>
            <a:pPr lvl="1" eaLnBrk="1" hangingPunct="1"/>
            <a:endParaRPr lang="en-US" sz="2400" b="1" smtClean="0">
              <a:latin typeface="Arial" charset="0"/>
              <a:cs typeface="Arial" charset="0"/>
            </a:endParaRPr>
          </a:p>
          <a:p>
            <a:pPr lvl="1" eaLnBrk="1" hangingPunct="1">
              <a:buFontTx/>
              <a:buNone/>
            </a:pPr>
            <a:r>
              <a:rPr lang="en-US" sz="2400" b="1" smtClean="0">
                <a:latin typeface="Arial" charset="0"/>
                <a:cs typeface="Arial" charset="0"/>
              </a:rPr>
              <a:t>     </a:t>
            </a:r>
          </a:p>
        </p:txBody>
      </p:sp>
      <p:sp>
        <p:nvSpPr>
          <p:cNvPr id="22530" name="Rectangle 2"/>
          <p:cNvSpPr>
            <a:spLocks noGrp="1" noChangeArrowheads="1"/>
          </p:cNvSpPr>
          <p:nvPr>
            <p:ph type="title"/>
          </p:nvPr>
        </p:nvSpPr>
        <p:spPr>
          <a:xfrm>
            <a:off x="0" y="457200"/>
            <a:ext cx="7543800" cy="533400"/>
          </a:xfrm>
          <a:noFill/>
        </p:spPr>
        <p:txBody>
          <a:bodyPr/>
          <a:lstStyle/>
          <a:p>
            <a:pPr algn="ctr" eaLnBrk="1" hangingPunct="1"/>
            <a:r>
              <a:rPr lang="en-US" sz="2400" b="1" smtClean="0">
                <a:latin typeface="Arial" charset="0"/>
                <a:cs typeface="Arial" charset="0"/>
              </a:rPr>
              <a:t>Agenda</a:t>
            </a:r>
          </a:p>
        </p:txBody>
      </p:sp>
    </p:spTree>
    <p:extLst>
      <p:ext uri="{BB962C8B-B14F-4D97-AF65-F5344CB8AC3E}">
        <p14:creationId xmlns:p14="http://schemas.microsoft.com/office/powerpoint/2010/main" val="2547718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3849F71B-1F0C-4E81-A610-89BD8F71AEF7}" type="slidenum">
              <a:rPr lang="en-US" smtClean="0"/>
              <a:pPr>
                <a:defRPr/>
              </a:pPr>
              <a:t>11</a:t>
            </a:fld>
            <a:endParaRPr lang="en-US" dirty="0"/>
          </a:p>
        </p:txBody>
      </p:sp>
      <p:sp>
        <p:nvSpPr>
          <p:cNvPr id="23555" name="Rectangle 2"/>
          <p:cNvSpPr>
            <a:spLocks noGrp="1" noChangeArrowheads="1"/>
          </p:cNvSpPr>
          <p:nvPr>
            <p:ph type="title"/>
          </p:nvPr>
        </p:nvSpPr>
        <p:spPr>
          <a:xfrm>
            <a:off x="66675" y="381000"/>
            <a:ext cx="7467600" cy="533400"/>
          </a:xfrm>
          <a:noFill/>
        </p:spPr>
        <p:txBody>
          <a:bodyPr/>
          <a:lstStyle/>
          <a:p>
            <a:pPr algn="ctr" eaLnBrk="1" hangingPunct="1"/>
            <a:r>
              <a:rPr lang="en-US" sz="2400" b="1" smtClean="0">
                <a:latin typeface="Arial" charset="0"/>
                <a:cs typeface="Arial" charset="0"/>
              </a:rPr>
              <a:t>BY / Across Usage</a:t>
            </a:r>
          </a:p>
        </p:txBody>
      </p:sp>
      <p:sp>
        <p:nvSpPr>
          <p:cNvPr id="23556" name="Rectangle 3"/>
          <p:cNvSpPr txBox="1">
            <a:spLocks noChangeArrowheads="1"/>
          </p:cNvSpPr>
          <p:nvPr/>
        </p:nvSpPr>
        <p:spPr bwMode="auto">
          <a:xfrm>
            <a:off x="76200" y="1550988"/>
            <a:ext cx="8458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20000"/>
              </a:lnSpc>
              <a:spcBef>
                <a:spcPts val="500"/>
              </a:spcBef>
              <a:spcAft>
                <a:spcPts val="500"/>
              </a:spcAft>
              <a:buClr>
                <a:schemeClr val="accent2"/>
              </a:buClr>
              <a:buSzPct val="60000"/>
              <a:buFont typeface="Wingdings" pitchFamily="2" charset="2"/>
              <a:buChar char="q"/>
            </a:pPr>
            <a:r>
              <a:rPr lang="en-US" sz="1500" b="1" i="1">
                <a:solidFill>
                  <a:schemeClr val="accent2"/>
                </a:solidFill>
                <a:cs typeface="Arial" charset="0"/>
              </a:rPr>
              <a:t>By</a:t>
            </a:r>
            <a:r>
              <a:rPr lang="en-US" sz="1500">
                <a:solidFill>
                  <a:schemeClr val="accent2"/>
                </a:solidFill>
                <a:cs typeface="Arial" charset="0"/>
              </a:rPr>
              <a:t> displays the sort field values vertically, creating rows.</a:t>
            </a:r>
          </a:p>
          <a:p>
            <a:pPr eaLnBrk="1" hangingPunct="1">
              <a:lnSpc>
                <a:spcPct val="120000"/>
              </a:lnSpc>
              <a:spcBef>
                <a:spcPts val="500"/>
              </a:spcBef>
              <a:spcAft>
                <a:spcPts val="500"/>
              </a:spcAft>
              <a:buClr>
                <a:schemeClr val="accent2"/>
              </a:buClr>
              <a:buSzPct val="60000"/>
              <a:buFont typeface="Wingdings" pitchFamily="2" charset="2"/>
              <a:buChar char="q"/>
            </a:pPr>
            <a:r>
              <a:rPr lang="en-US" sz="1500" b="1" i="1">
                <a:solidFill>
                  <a:schemeClr val="accent2"/>
                </a:solidFill>
                <a:cs typeface="Arial" charset="0"/>
              </a:rPr>
              <a:t>Across</a:t>
            </a:r>
            <a:r>
              <a:rPr lang="en-US" sz="1500">
                <a:solidFill>
                  <a:schemeClr val="accent2"/>
                </a:solidFill>
                <a:cs typeface="Arial" charset="0"/>
              </a:rPr>
              <a:t> displays the sort field values horizontally, creating columns.</a:t>
            </a:r>
          </a:p>
          <a:p>
            <a:pPr eaLnBrk="1" hangingPunct="1">
              <a:lnSpc>
                <a:spcPct val="120000"/>
              </a:lnSpc>
              <a:spcBef>
                <a:spcPts val="500"/>
              </a:spcBef>
              <a:spcAft>
                <a:spcPts val="500"/>
              </a:spcAft>
              <a:buClr>
                <a:schemeClr val="accent2"/>
              </a:buClr>
              <a:buSzPct val="60000"/>
              <a:buFont typeface="Wingdings" pitchFamily="2" charset="2"/>
              <a:buChar char="q"/>
            </a:pPr>
            <a:r>
              <a:rPr lang="en-US" sz="1500" b="1" i="1">
                <a:solidFill>
                  <a:schemeClr val="accent2"/>
                </a:solidFill>
                <a:cs typeface="Arial" charset="0"/>
              </a:rPr>
              <a:t>By</a:t>
            </a:r>
            <a:r>
              <a:rPr lang="en-US" sz="1500">
                <a:solidFill>
                  <a:schemeClr val="accent2"/>
                </a:solidFill>
                <a:cs typeface="Arial" charset="0"/>
              </a:rPr>
              <a:t> and </a:t>
            </a:r>
            <a:r>
              <a:rPr lang="en-US" sz="1500" b="1" i="1">
                <a:solidFill>
                  <a:schemeClr val="accent2"/>
                </a:solidFill>
                <a:cs typeface="Arial" charset="0"/>
              </a:rPr>
              <a:t>Across</a:t>
            </a:r>
            <a:r>
              <a:rPr lang="en-US" sz="1500">
                <a:solidFill>
                  <a:schemeClr val="accent2"/>
                </a:solidFill>
                <a:cs typeface="Arial" charset="0"/>
              </a:rPr>
              <a:t> used in the same report create rows and columns, producing a grid or matrix.</a:t>
            </a:r>
          </a:p>
          <a:p>
            <a:pPr eaLnBrk="1" hangingPunct="1">
              <a:lnSpc>
                <a:spcPct val="120000"/>
              </a:lnSpc>
              <a:spcBef>
                <a:spcPts val="500"/>
              </a:spcBef>
              <a:spcAft>
                <a:spcPts val="500"/>
              </a:spcAft>
              <a:buClr>
                <a:schemeClr val="accent2"/>
              </a:buClr>
              <a:buSzPct val="60000"/>
              <a:buFont typeface="Wingdings" pitchFamily="2" charset="2"/>
              <a:buChar char="q"/>
            </a:pPr>
            <a:r>
              <a:rPr lang="en-US" sz="1500">
                <a:solidFill>
                  <a:schemeClr val="accent2"/>
                </a:solidFill>
                <a:cs typeface="Arial" charset="0"/>
              </a:rPr>
              <a:t>Maximum of 32 vertical (</a:t>
            </a:r>
            <a:r>
              <a:rPr lang="en-US" sz="1500" b="1">
                <a:solidFill>
                  <a:schemeClr val="accent2"/>
                </a:solidFill>
                <a:cs typeface="Arial" charset="0"/>
              </a:rPr>
              <a:t>By</a:t>
            </a:r>
            <a:r>
              <a:rPr lang="en-US" sz="1500">
                <a:solidFill>
                  <a:schemeClr val="accent2"/>
                </a:solidFill>
                <a:cs typeface="Arial" charset="0"/>
              </a:rPr>
              <a:t>) sort phrases are allowed in a request. </a:t>
            </a:r>
          </a:p>
          <a:p>
            <a:pPr eaLnBrk="1" hangingPunct="1">
              <a:lnSpc>
                <a:spcPct val="120000"/>
              </a:lnSpc>
              <a:spcBef>
                <a:spcPts val="500"/>
              </a:spcBef>
              <a:spcAft>
                <a:spcPts val="500"/>
              </a:spcAft>
              <a:buClr>
                <a:schemeClr val="accent2"/>
              </a:buClr>
              <a:buSzPct val="60000"/>
              <a:buFont typeface="Wingdings" pitchFamily="2" charset="2"/>
              <a:buChar char="q"/>
            </a:pPr>
            <a:r>
              <a:rPr lang="en-US" sz="1500">
                <a:solidFill>
                  <a:schemeClr val="accent2"/>
                </a:solidFill>
                <a:cs typeface="Arial" charset="0"/>
              </a:rPr>
              <a:t>Similarly maximum of 5 horizontal (</a:t>
            </a:r>
            <a:r>
              <a:rPr lang="en-US" sz="1500" b="1">
                <a:solidFill>
                  <a:schemeClr val="accent2"/>
                </a:solidFill>
                <a:cs typeface="Arial" charset="0"/>
              </a:rPr>
              <a:t>Across</a:t>
            </a:r>
            <a:r>
              <a:rPr lang="en-US" sz="1500">
                <a:solidFill>
                  <a:schemeClr val="accent2"/>
                </a:solidFill>
                <a:cs typeface="Arial" charset="0"/>
              </a:rPr>
              <a:t>) sort phrases are allowed in a request. Each one can retrieve up to 95 sort field values</a:t>
            </a:r>
            <a:r>
              <a:rPr lang="en-US" sz="1500" b="1">
                <a:solidFill>
                  <a:schemeClr val="accent2"/>
                </a:solidFill>
                <a:cs typeface="Arial" charset="0"/>
              </a:rPr>
              <a:t>.</a:t>
            </a:r>
          </a:p>
          <a:p>
            <a:pPr eaLnBrk="1" hangingPunct="1">
              <a:lnSpc>
                <a:spcPct val="120000"/>
              </a:lnSpc>
              <a:spcBef>
                <a:spcPts val="500"/>
              </a:spcBef>
              <a:spcAft>
                <a:spcPts val="500"/>
              </a:spcAft>
              <a:buClr>
                <a:schemeClr val="accent2"/>
              </a:buClr>
              <a:buSzPct val="60000"/>
              <a:buFont typeface="Wingdings" pitchFamily="2" charset="2"/>
              <a:buChar char="q"/>
            </a:pPr>
            <a:endParaRPr lang="en-US" sz="1500" b="1">
              <a:solidFill>
                <a:schemeClr val="accent2"/>
              </a:solidFill>
              <a:latin typeface="Tw Cen MT" pitchFamily="34" charset="0"/>
            </a:endParaRPr>
          </a:p>
          <a:p>
            <a:pPr eaLnBrk="1" hangingPunct="1">
              <a:lnSpc>
                <a:spcPct val="120000"/>
              </a:lnSpc>
              <a:spcBef>
                <a:spcPts val="500"/>
              </a:spcBef>
              <a:spcAft>
                <a:spcPts val="500"/>
              </a:spcAft>
              <a:buClr>
                <a:schemeClr val="accent2"/>
              </a:buClr>
              <a:buSzPct val="60000"/>
              <a:buFont typeface="Wingdings" pitchFamily="2" charset="2"/>
              <a:buChar char="q"/>
            </a:pPr>
            <a:endParaRPr lang="en-US" sz="1500" b="1">
              <a:solidFill>
                <a:schemeClr val="accent2"/>
              </a:solidFill>
              <a:latin typeface="Tw Cen MT" pitchFamily="34" charset="0"/>
            </a:endParaRPr>
          </a:p>
          <a:p>
            <a:pPr eaLnBrk="1" hangingPunct="1">
              <a:lnSpc>
                <a:spcPct val="120000"/>
              </a:lnSpc>
              <a:spcBef>
                <a:spcPts val="500"/>
              </a:spcBef>
              <a:spcAft>
                <a:spcPts val="500"/>
              </a:spcAft>
              <a:buClr>
                <a:schemeClr val="accent2"/>
              </a:buClr>
              <a:buSzPct val="60000"/>
              <a:buFont typeface="Wingdings" pitchFamily="2" charset="2"/>
              <a:buChar char="q"/>
            </a:pPr>
            <a:endParaRPr lang="en-US" sz="1500" b="1">
              <a:solidFill>
                <a:schemeClr val="accent2"/>
              </a:solidFill>
              <a:latin typeface="Tw Cen MT" pitchFamily="34" charset="0"/>
            </a:endParaRPr>
          </a:p>
        </p:txBody>
      </p:sp>
      <p:pic>
        <p:nvPicPr>
          <p:cNvPr id="2355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4448175"/>
            <a:ext cx="2209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558" name="Object 10">
            <a:hlinkClick r:id="" action="ppaction://ole?verb=0"/>
          </p:cNvPr>
          <p:cNvGraphicFramePr>
            <a:graphicFrameLocks noChangeAspect="1"/>
          </p:cNvGraphicFramePr>
          <p:nvPr/>
        </p:nvGraphicFramePr>
        <p:xfrm>
          <a:off x="5562600" y="4852988"/>
          <a:ext cx="914400" cy="714375"/>
        </p:xfrm>
        <a:graphic>
          <a:graphicData uri="http://schemas.openxmlformats.org/presentationml/2006/ole">
            <mc:AlternateContent xmlns:mc="http://schemas.openxmlformats.org/markup-compatibility/2006">
              <mc:Choice xmlns:v="urn:schemas-microsoft-com:vml" Requires="v">
                <p:oleObj spid="_x0000_s5127" name="Packager Shell Object" showAsIcon="1" r:id="rId4" imgW="914400" imgH="714375" progId="Package">
                  <p:embed/>
                </p:oleObj>
              </mc:Choice>
              <mc:Fallback>
                <p:oleObj name="Packager Shell Object" showAsIcon="1" r:id="rId4" imgW="914400" imgH="714375" progId="Packag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4852988"/>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9" name="Text Box 9"/>
          <p:cNvSpPr txBox="1">
            <a:spLocks noChangeArrowheads="1"/>
          </p:cNvSpPr>
          <p:nvPr/>
        </p:nvSpPr>
        <p:spPr bwMode="auto">
          <a:xfrm>
            <a:off x="228600" y="4090988"/>
            <a:ext cx="46482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20000"/>
              </a:lnSpc>
              <a:spcBef>
                <a:spcPts val="500"/>
              </a:spcBef>
              <a:spcAft>
                <a:spcPts val="500"/>
              </a:spcAft>
              <a:buFontTx/>
              <a:buBlip>
                <a:blip r:embed="rId6"/>
              </a:buBlip>
            </a:pPr>
            <a:r>
              <a:rPr lang="en-US" sz="1500" b="1">
                <a:solidFill>
                  <a:schemeClr val="accent2"/>
                </a:solidFill>
              </a:rPr>
              <a:t>Formats Applicable for all BY Fields</a:t>
            </a:r>
          </a:p>
        </p:txBody>
      </p:sp>
      <p:sp>
        <p:nvSpPr>
          <p:cNvPr id="23560" name="Rectangle 5"/>
          <p:cNvSpPr>
            <a:spLocks noChangeArrowheads="1"/>
          </p:cNvSpPr>
          <p:nvPr/>
        </p:nvSpPr>
        <p:spPr bwMode="auto">
          <a:xfrm>
            <a:off x="533400" y="4714875"/>
            <a:ext cx="274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ts val="500"/>
              </a:spcBef>
              <a:spcAft>
                <a:spcPts val="500"/>
              </a:spcAft>
              <a:buFontTx/>
              <a:buBlip>
                <a:blip r:embed="rId6"/>
              </a:buBlip>
            </a:pPr>
            <a:r>
              <a:rPr lang="en-US" sz="1500">
                <a:solidFill>
                  <a:srgbClr val="000000"/>
                </a:solidFill>
              </a:rPr>
              <a:t>UNDER-LINE</a:t>
            </a:r>
          </a:p>
          <a:p>
            <a:pPr marL="342900" indent="-342900">
              <a:lnSpc>
                <a:spcPct val="120000"/>
              </a:lnSpc>
              <a:spcBef>
                <a:spcPts val="500"/>
              </a:spcBef>
              <a:spcAft>
                <a:spcPts val="500"/>
              </a:spcAft>
              <a:buFontTx/>
              <a:buBlip>
                <a:blip r:embed="rId6"/>
              </a:buBlip>
            </a:pPr>
            <a:r>
              <a:rPr lang="en-US" sz="1500">
                <a:solidFill>
                  <a:srgbClr val="000000"/>
                </a:solidFill>
              </a:rPr>
              <a:t>SKIP-LINE with WHEN</a:t>
            </a:r>
          </a:p>
          <a:p>
            <a:pPr marL="342900" indent="-342900">
              <a:lnSpc>
                <a:spcPct val="120000"/>
              </a:lnSpc>
              <a:spcBef>
                <a:spcPts val="500"/>
              </a:spcBef>
              <a:spcAft>
                <a:spcPts val="500"/>
              </a:spcAft>
              <a:buFontTx/>
              <a:buBlip>
                <a:blip r:embed="rId6"/>
              </a:buBlip>
            </a:pPr>
            <a:r>
              <a:rPr lang="en-US" sz="1500">
                <a:solidFill>
                  <a:srgbClr val="000000"/>
                </a:solidFill>
              </a:rPr>
              <a:t>NOSPLIT</a:t>
            </a:r>
          </a:p>
          <a:p>
            <a:pPr marL="742950" lvl="1" indent="-285750">
              <a:lnSpc>
                <a:spcPct val="120000"/>
              </a:lnSpc>
              <a:spcBef>
                <a:spcPts val="500"/>
              </a:spcBef>
              <a:spcAft>
                <a:spcPts val="500"/>
              </a:spcAft>
              <a:buFontTx/>
              <a:buBlip>
                <a:blip r:embed="rId6"/>
              </a:buBlip>
            </a:pPr>
            <a:endParaRPr lang="en-US" sz="1500">
              <a:solidFill>
                <a:srgbClr val="000000"/>
              </a:solidFill>
            </a:endParaRPr>
          </a:p>
          <a:p>
            <a:pPr marL="342900" indent="-342900">
              <a:lnSpc>
                <a:spcPct val="120000"/>
              </a:lnSpc>
              <a:spcBef>
                <a:spcPts val="500"/>
              </a:spcBef>
              <a:spcAft>
                <a:spcPts val="500"/>
              </a:spcAft>
              <a:buFontTx/>
              <a:buBlip>
                <a:blip r:embed="rId6"/>
              </a:buBlip>
            </a:pPr>
            <a:endParaRPr lang="en-US" sz="1500">
              <a:solidFill>
                <a:srgbClr val="000000"/>
              </a:solidFill>
            </a:endParaRPr>
          </a:p>
          <a:p>
            <a:pPr marL="342900" indent="-342900">
              <a:lnSpc>
                <a:spcPct val="120000"/>
              </a:lnSpc>
              <a:spcBef>
                <a:spcPts val="500"/>
              </a:spcBef>
              <a:spcAft>
                <a:spcPts val="500"/>
              </a:spcAft>
              <a:buFontTx/>
              <a:buBlip>
                <a:blip r:embed="rId6"/>
              </a:buBlip>
            </a:pPr>
            <a:endParaRPr lang="en-US" sz="1500">
              <a:solidFill>
                <a:srgbClr val="000000"/>
              </a:solidFill>
            </a:endParaRPr>
          </a:p>
        </p:txBody>
      </p:sp>
      <p:sp>
        <p:nvSpPr>
          <p:cNvPr id="23561" name="Rectangle 6"/>
          <p:cNvSpPr>
            <a:spLocks noChangeArrowheads="1"/>
          </p:cNvSpPr>
          <p:nvPr/>
        </p:nvSpPr>
        <p:spPr bwMode="auto">
          <a:xfrm>
            <a:off x="3276600" y="4714875"/>
            <a:ext cx="2057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ts val="500"/>
              </a:spcBef>
              <a:spcAft>
                <a:spcPts val="500"/>
              </a:spcAft>
              <a:buFontTx/>
              <a:buBlip>
                <a:blip r:embed="rId6"/>
              </a:buBlip>
            </a:pPr>
            <a:r>
              <a:rPr lang="en-US" sz="1500">
                <a:solidFill>
                  <a:srgbClr val="000000"/>
                </a:solidFill>
              </a:rPr>
              <a:t>FOLDLINE</a:t>
            </a:r>
          </a:p>
          <a:p>
            <a:pPr marL="342900" indent="-342900">
              <a:lnSpc>
                <a:spcPct val="120000"/>
              </a:lnSpc>
              <a:spcBef>
                <a:spcPts val="500"/>
              </a:spcBef>
              <a:spcAft>
                <a:spcPts val="500"/>
              </a:spcAft>
              <a:buFontTx/>
              <a:buBlip>
                <a:blip r:embed="rId6"/>
              </a:buBlip>
            </a:pPr>
            <a:r>
              <a:rPr lang="en-US" sz="1500">
                <a:solidFill>
                  <a:srgbClr val="000000"/>
                </a:solidFill>
              </a:rPr>
              <a:t>PAGE-BREAK</a:t>
            </a:r>
          </a:p>
          <a:p>
            <a:pPr marL="342900" indent="-342900">
              <a:lnSpc>
                <a:spcPct val="120000"/>
              </a:lnSpc>
              <a:spcBef>
                <a:spcPts val="500"/>
              </a:spcBef>
              <a:spcAft>
                <a:spcPts val="500"/>
              </a:spcAft>
              <a:buFontTx/>
              <a:buBlip>
                <a:blip r:embed="rId6"/>
              </a:buBlip>
            </a:pPr>
            <a:r>
              <a:rPr lang="en-US" sz="1500">
                <a:solidFill>
                  <a:srgbClr val="000000"/>
                </a:solidFill>
              </a:rPr>
              <a:t>PAGE-BREAK</a:t>
            </a:r>
            <a:r>
              <a:rPr lang="en-US" sz="1500"/>
              <a:t> REPAGE</a:t>
            </a:r>
          </a:p>
        </p:txBody>
      </p:sp>
    </p:spTree>
    <p:extLst>
      <p:ext uri="{BB962C8B-B14F-4D97-AF65-F5344CB8AC3E}">
        <p14:creationId xmlns:p14="http://schemas.microsoft.com/office/powerpoint/2010/main" val="1895285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6200" y="381000"/>
            <a:ext cx="7467600" cy="533400"/>
          </a:xfrm>
          <a:noFill/>
        </p:spPr>
        <p:txBody>
          <a:bodyPr/>
          <a:lstStyle/>
          <a:p>
            <a:pPr algn="ctr" eaLnBrk="1" hangingPunct="1"/>
            <a:r>
              <a:rPr lang="en-US" sz="2400" b="1" smtClean="0">
                <a:latin typeface="Arial" charset="0"/>
                <a:cs typeface="Arial" charset="0"/>
              </a:rPr>
              <a:t>BY / Across Usage</a:t>
            </a:r>
          </a:p>
        </p:txBody>
      </p:sp>
      <p:pic>
        <p:nvPicPr>
          <p:cNvPr id="2457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9413" y="2360613"/>
            <a:ext cx="22098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580" name="Object 11">
            <a:hlinkClick r:id="" action="ppaction://ole?verb=0"/>
          </p:cNvPr>
          <p:cNvGraphicFramePr>
            <a:graphicFrameLocks noChangeAspect="1"/>
          </p:cNvGraphicFramePr>
          <p:nvPr/>
        </p:nvGraphicFramePr>
        <p:xfrm>
          <a:off x="5562600" y="2841625"/>
          <a:ext cx="914400" cy="714375"/>
        </p:xfrm>
        <a:graphic>
          <a:graphicData uri="http://schemas.openxmlformats.org/presentationml/2006/ole">
            <mc:AlternateContent xmlns:mc="http://schemas.openxmlformats.org/markup-compatibility/2006">
              <mc:Choice xmlns:v="urn:schemas-microsoft-com:vml" Requires="v">
                <p:oleObj spid="_x0000_s6151" name="Package" showAsIcon="1" r:id="rId4" imgW="914400" imgH="714375" progId="Package">
                  <p:embed/>
                </p:oleObj>
              </mc:Choice>
              <mc:Fallback>
                <p:oleObj name="Package" showAsIcon="1" r:id="rId4" imgW="914400" imgH="714375" progId="Packag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2841625"/>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1" name="Rectangle 8"/>
          <p:cNvSpPr>
            <a:spLocks noChangeArrowheads="1"/>
          </p:cNvSpPr>
          <p:nvPr/>
        </p:nvSpPr>
        <p:spPr bwMode="auto">
          <a:xfrm>
            <a:off x="304800" y="2554288"/>
            <a:ext cx="487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ts val="500"/>
              </a:spcBef>
              <a:spcAft>
                <a:spcPts val="500"/>
              </a:spcAft>
              <a:buFontTx/>
              <a:buBlip>
                <a:blip r:embed="rId6"/>
              </a:buBlip>
            </a:pPr>
            <a:r>
              <a:rPr lang="en-US" sz="1400" b="1">
                <a:solidFill>
                  <a:srgbClr val="000000"/>
                </a:solidFill>
              </a:rPr>
              <a:t>Format Applicable for Numeric Fields </a:t>
            </a:r>
          </a:p>
          <a:p>
            <a:pPr marL="742950" lvl="1" indent="-285750">
              <a:lnSpc>
                <a:spcPct val="120000"/>
              </a:lnSpc>
              <a:spcBef>
                <a:spcPts val="500"/>
              </a:spcBef>
              <a:spcAft>
                <a:spcPts val="500"/>
              </a:spcAft>
              <a:buFontTx/>
              <a:buBlip>
                <a:blip r:embed="rId6"/>
              </a:buBlip>
            </a:pPr>
            <a:r>
              <a:rPr lang="en-US" sz="1200">
                <a:solidFill>
                  <a:srgbClr val="000000"/>
                </a:solidFill>
              </a:rPr>
              <a:t>IN-GROUPS-OF</a:t>
            </a:r>
          </a:p>
          <a:p>
            <a:pPr marL="742950" lvl="1" indent="-285750">
              <a:lnSpc>
                <a:spcPct val="120000"/>
              </a:lnSpc>
              <a:spcBef>
                <a:spcPts val="500"/>
              </a:spcBef>
              <a:spcAft>
                <a:spcPts val="500"/>
              </a:spcAft>
              <a:buFontTx/>
              <a:buBlip>
                <a:blip r:embed="rId6"/>
              </a:buBlip>
            </a:pPr>
            <a:r>
              <a:rPr lang="en-US" sz="1200">
                <a:solidFill>
                  <a:srgbClr val="000000"/>
                </a:solidFill>
              </a:rPr>
              <a:t>IN-RANGES-OF</a:t>
            </a:r>
          </a:p>
        </p:txBody>
      </p:sp>
    </p:spTree>
    <p:extLst>
      <p:ext uri="{BB962C8B-B14F-4D97-AF65-F5344CB8AC3E}">
        <p14:creationId xmlns:p14="http://schemas.microsoft.com/office/powerpoint/2010/main" val="157853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81000" y="2133600"/>
            <a:ext cx="7162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ts val="500"/>
              </a:spcBef>
              <a:spcAft>
                <a:spcPts val="500"/>
              </a:spcAft>
              <a:buFontTx/>
              <a:buBlip>
                <a:blip r:embed="rId3"/>
              </a:buBlip>
            </a:pPr>
            <a:r>
              <a:rPr lang="en-US" sz="1600">
                <a:solidFill>
                  <a:srgbClr val="000000"/>
                </a:solidFill>
              </a:rPr>
              <a:t>Usage of WITHIN phrase with BY</a:t>
            </a:r>
          </a:p>
          <a:p>
            <a:pPr marL="342900" indent="-342900">
              <a:lnSpc>
                <a:spcPct val="120000"/>
              </a:lnSpc>
              <a:spcBef>
                <a:spcPts val="500"/>
              </a:spcBef>
              <a:spcAft>
                <a:spcPts val="500"/>
              </a:spcAft>
              <a:buFontTx/>
              <a:buBlip>
                <a:blip r:embed="rId3"/>
              </a:buBlip>
            </a:pPr>
            <a:endParaRPr lang="en-US" sz="1600">
              <a:solidFill>
                <a:srgbClr val="000000"/>
              </a:solidFill>
            </a:endParaRPr>
          </a:p>
        </p:txBody>
      </p:sp>
      <p:sp>
        <p:nvSpPr>
          <p:cNvPr id="25603" name="Rectangle 3"/>
          <p:cNvSpPr>
            <a:spLocks noChangeArrowheads="1"/>
          </p:cNvSpPr>
          <p:nvPr/>
        </p:nvSpPr>
        <p:spPr bwMode="auto">
          <a:xfrm>
            <a:off x="76200" y="495300"/>
            <a:ext cx="7467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p>
            <a:pPr algn="ctr"/>
            <a:r>
              <a:rPr lang="en-US" sz="2400" b="1">
                <a:solidFill>
                  <a:srgbClr val="000000"/>
                </a:solidFill>
              </a:rPr>
              <a:t>BY Phrases Usage</a:t>
            </a:r>
          </a:p>
        </p:txBody>
      </p:sp>
      <p:sp>
        <p:nvSpPr>
          <p:cNvPr id="25604" name="Rectangle 4"/>
          <p:cNvSpPr>
            <a:spLocks noChangeArrowheads="1"/>
          </p:cNvSpPr>
          <p:nvPr/>
        </p:nvSpPr>
        <p:spPr bwMode="auto">
          <a:xfrm>
            <a:off x="381000" y="3276600"/>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ts val="500"/>
              </a:spcBef>
              <a:spcAft>
                <a:spcPts val="500"/>
              </a:spcAft>
              <a:buFontTx/>
              <a:buBlip>
                <a:blip r:embed="rId3"/>
              </a:buBlip>
            </a:pPr>
            <a:r>
              <a:rPr lang="en-US" sz="1600">
                <a:solidFill>
                  <a:srgbClr val="000000"/>
                </a:solidFill>
              </a:rPr>
              <a:t>Usage of ROWS OVER  / ACROSS AND Phrases in reports </a:t>
            </a:r>
          </a:p>
        </p:txBody>
      </p:sp>
      <p:graphicFrame>
        <p:nvGraphicFramePr>
          <p:cNvPr id="25605" name="Object 5">
            <a:hlinkClick r:id="" action="ppaction://ole?verb=0"/>
          </p:cNvPr>
          <p:cNvGraphicFramePr>
            <a:graphicFrameLocks noChangeAspect="1"/>
          </p:cNvGraphicFramePr>
          <p:nvPr/>
        </p:nvGraphicFramePr>
        <p:xfrm>
          <a:off x="7772400" y="2133600"/>
          <a:ext cx="990600" cy="790575"/>
        </p:xfrm>
        <a:graphic>
          <a:graphicData uri="http://schemas.openxmlformats.org/presentationml/2006/ole">
            <mc:AlternateContent xmlns:mc="http://schemas.openxmlformats.org/markup-compatibility/2006">
              <mc:Choice xmlns:v="urn:schemas-microsoft-com:vml" Requires="v">
                <p:oleObj spid="_x0000_s7185" name="Package" showAsIcon="1" r:id="rId4" imgW="914400" imgH="714375" progId="Package">
                  <p:embed/>
                </p:oleObj>
              </mc:Choice>
              <mc:Fallback>
                <p:oleObj name="Package" showAsIcon="1" r:id="rId4" imgW="914400" imgH="714375" progId="Packag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2400" y="2133600"/>
                        <a:ext cx="990600" cy="79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6" name="Object 6">
            <a:hlinkClick r:id="" action="ppaction://ole?verb=0"/>
          </p:cNvPr>
          <p:cNvGraphicFramePr>
            <a:graphicFrameLocks noChangeAspect="1"/>
          </p:cNvGraphicFramePr>
          <p:nvPr/>
        </p:nvGraphicFramePr>
        <p:xfrm>
          <a:off x="7772400" y="3292475"/>
          <a:ext cx="990600" cy="714375"/>
        </p:xfrm>
        <a:graphic>
          <a:graphicData uri="http://schemas.openxmlformats.org/presentationml/2006/ole">
            <mc:AlternateContent xmlns:mc="http://schemas.openxmlformats.org/markup-compatibility/2006">
              <mc:Choice xmlns:v="urn:schemas-microsoft-com:vml" Requires="v">
                <p:oleObj spid="_x0000_s7186" name="Package" showAsIcon="1" r:id="rId6" imgW="914400" imgH="714375" progId="Package">
                  <p:embed/>
                </p:oleObj>
              </mc:Choice>
              <mc:Fallback>
                <p:oleObj name="Package" showAsIcon="1" r:id="rId6" imgW="914400" imgH="714375" progId="Packag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3292475"/>
                        <a:ext cx="9906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7" name="Rectangle 7"/>
          <p:cNvSpPr>
            <a:spLocks noChangeArrowheads="1"/>
          </p:cNvSpPr>
          <p:nvPr/>
        </p:nvSpPr>
        <p:spPr bwMode="auto">
          <a:xfrm>
            <a:off x="381000" y="4435475"/>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ts val="500"/>
              </a:spcBef>
              <a:spcAft>
                <a:spcPts val="500"/>
              </a:spcAft>
              <a:buFontTx/>
              <a:buBlip>
                <a:blip r:embed="rId3"/>
              </a:buBlip>
            </a:pPr>
            <a:r>
              <a:rPr lang="en-US" sz="1600">
                <a:solidFill>
                  <a:srgbClr val="000000"/>
                </a:solidFill>
              </a:rPr>
              <a:t>Sort and Aggregate Report Columns </a:t>
            </a:r>
          </a:p>
        </p:txBody>
      </p:sp>
      <p:graphicFrame>
        <p:nvGraphicFramePr>
          <p:cNvPr id="25608" name="Object 9">
            <a:hlinkClick r:id="" action="ppaction://ole?verb=0"/>
          </p:cNvPr>
          <p:cNvGraphicFramePr>
            <a:graphicFrameLocks noChangeAspect="1"/>
          </p:cNvGraphicFramePr>
          <p:nvPr/>
        </p:nvGraphicFramePr>
        <p:xfrm>
          <a:off x="7772400" y="4664075"/>
          <a:ext cx="914400" cy="714375"/>
        </p:xfrm>
        <a:graphic>
          <a:graphicData uri="http://schemas.openxmlformats.org/presentationml/2006/ole">
            <mc:AlternateContent xmlns:mc="http://schemas.openxmlformats.org/markup-compatibility/2006">
              <mc:Choice xmlns:v="urn:schemas-microsoft-com:vml" Requires="v">
                <p:oleObj spid="_x0000_s7187" name="Package" showAsIcon="1" r:id="rId8" imgW="914400" imgH="714375" progId="Package">
                  <p:embed/>
                </p:oleObj>
              </mc:Choice>
              <mc:Fallback>
                <p:oleObj name="Package" showAsIcon="1" r:id="rId8" imgW="914400" imgH="714375" progId="Package">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72400" y="4664075"/>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9" name="Rectangle 8"/>
          <p:cNvSpPr>
            <a:spLocks noChangeArrowheads="1"/>
          </p:cNvSpPr>
          <p:nvPr/>
        </p:nvSpPr>
        <p:spPr bwMode="auto">
          <a:xfrm>
            <a:off x="830263" y="4951413"/>
            <a:ext cx="61801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solidFill>
                  <a:srgbClr val="000000"/>
                </a:solidFill>
              </a:rPr>
              <a:t>[RANKED] BY [HIGHEST|LOWEST [n] ] </a:t>
            </a:r>
            <a:br>
              <a:rPr lang="en-US" sz="1400">
                <a:solidFill>
                  <a:srgbClr val="000000"/>
                </a:solidFill>
              </a:rPr>
            </a:br>
            <a:r>
              <a:rPr lang="en-US" sz="1400">
                <a:solidFill>
                  <a:srgbClr val="000000"/>
                </a:solidFill>
              </a:rPr>
              <a:t>         TOTAL {display_field|COMPUTE name/format=expression;} </a:t>
            </a:r>
          </a:p>
        </p:txBody>
      </p:sp>
    </p:spTree>
    <p:extLst>
      <p:ext uri="{BB962C8B-B14F-4D97-AF65-F5344CB8AC3E}">
        <p14:creationId xmlns:p14="http://schemas.microsoft.com/office/powerpoint/2010/main" val="2040421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12F75F69-A3B5-4A25-B3F1-17C031058434}" type="slidenum">
              <a:rPr lang="en-US" smtClean="0"/>
              <a:pPr>
                <a:defRPr/>
              </a:pPr>
              <a:t>14</a:t>
            </a:fld>
            <a:endParaRPr lang="en-US" dirty="0"/>
          </a:p>
        </p:txBody>
      </p:sp>
      <p:sp>
        <p:nvSpPr>
          <p:cNvPr id="6" name="Rectangle 3"/>
          <p:cNvSpPr>
            <a:spLocks noGrp="1" noChangeArrowheads="1"/>
          </p:cNvSpPr>
          <p:nvPr>
            <p:ph type="title"/>
          </p:nvPr>
        </p:nvSpPr>
        <p:spPr>
          <a:xfrm>
            <a:off x="-1588" y="457200"/>
            <a:ext cx="7696201" cy="441325"/>
          </a:xfrm>
          <a:extLst>
            <a:ext uri="{91240B29-F687-4F45-9708-019B960494DF}">
              <a14:hiddenLine xmlns:a14="http://schemas.microsoft.com/office/drawing/2010/main" w="9525" algn="ctr">
                <a:solidFill>
                  <a:srgbClr val="000000"/>
                </a:solidFill>
                <a:miter lim="800000"/>
                <a:headEnd/>
                <a:tailEnd/>
              </a14:hiddenLine>
            </a:ext>
          </a:extLst>
        </p:spPr>
        <p:txBody>
          <a:bodyPr>
            <a:noAutofit/>
          </a:bodyPr>
          <a:lstStyle/>
          <a:p>
            <a:pPr algn="ctr">
              <a:defRPr/>
            </a:pPr>
            <a:r>
              <a:rPr lang="en-US" sz="2400" b="1" dirty="0">
                <a:solidFill>
                  <a:srgbClr val="000000"/>
                </a:solidFill>
                <a:latin typeface="Arial" charset="0"/>
                <a:ea typeface="+mn-ea"/>
                <a:cs typeface="+mn-cs"/>
              </a:rPr>
              <a:t>LIST / RANK</a:t>
            </a:r>
          </a:p>
        </p:txBody>
      </p:sp>
      <p:sp>
        <p:nvSpPr>
          <p:cNvPr id="26627" name="Rectangle 2"/>
          <p:cNvSpPr txBox="1">
            <a:spLocks noChangeArrowheads="1"/>
          </p:cNvSpPr>
          <p:nvPr/>
        </p:nvSpPr>
        <p:spPr bwMode="auto">
          <a:xfrm>
            <a:off x="227013" y="1600200"/>
            <a:ext cx="8764587"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500"/>
              </a:spcBef>
              <a:spcAft>
                <a:spcPts val="500"/>
              </a:spcAft>
              <a:buClr>
                <a:schemeClr val="accent2"/>
              </a:buClr>
              <a:buSzPct val="60000"/>
              <a:buFont typeface="Wingdings" pitchFamily="2" charset="2"/>
              <a:buChar char="q"/>
            </a:pPr>
            <a:r>
              <a:rPr lang="en-US" sz="1600">
                <a:solidFill>
                  <a:schemeClr val="accent2"/>
                </a:solidFill>
                <a:cs typeface="Arial" charset="0"/>
              </a:rPr>
              <a:t>The display commands </a:t>
            </a:r>
            <a:r>
              <a:rPr lang="en-US" sz="1600" b="1">
                <a:solidFill>
                  <a:schemeClr val="accent2"/>
                </a:solidFill>
                <a:cs typeface="Arial" charset="0"/>
              </a:rPr>
              <a:t>LIST</a:t>
            </a:r>
            <a:r>
              <a:rPr lang="en-US" sz="1600">
                <a:solidFill>
                  <a:schemeClr val="accent2"/>
                </a:solidFill>
                <a:cs typeface="Arial" charset="0"/>
              </a:rPr>
              <a:t> and </a:t>
            </a:r>
            <a:r>
              <a:rPr lang="en-US" sz="1600" b="1">
                <a:solidFill>
                  <a:schemeClr val="accent2"/>
                </a:solidFill>
                <a:cs typeface="Arial" charset="0"/>
              </a:rPr>
              <a:t>PRINT</a:t>
            </a:r>
            <a:r>
              <a:rPr lang="en-US" sz="1600">
                <a:solidFill>
                  <a:schemeClr val="accent2"/>
                </a:solidFill>
                <a:cs typeface="Arial" charset="0"/>
              </a:rPr>
              <a:t> list the individual values of the fields you specify in your report request. </a:t>
            </a:r>
          </a:p>
          <a:p>
            <a:pPr lvl="1" eaLnBrk="1" hangingPunct="1">
              <a:spcBef>
                <a:spcPts val="500"/>
              </a:spcBef>
              <a:spcAft>
                <a:spcPts val="500"/>
              </a:spcAft>
              <a:buClr>
                <a:schemeClr val="accent1"/>
              </a:buClr>
              <a:buSzPct val="70000"/>
              <a:buFont typeface="Wingdings" pitchFamily="2" charset="2"/>
              <a:buChar char="q"/>
            </a:pPr>
            <a:r>
              <a:rPr lang="en-US" sz="1600" b="1">
                <a:solidFill>
                  <a:schemeClr val="accent2"/>
                </a:solidFill>
                <a:cs typeface="Arial" charset="0"/>
              </a:rPr>
              <a:t>LIST</a:t>
            </a:r>
            <a:r>
              <a:rPr lang="en-US" sz="1600">
                <a:solidFill>
                  <a:schemeClr val="accent2"/>
                </a:solidFill>
                <a:cs typeface="Arial" charset="0"/>
              </a:rPr>
              <a:t> numbers the items in the report. </a:t>
            </a:r>
          </a:p>
          <a:p>
            <a:pPr lvl="1" eaLnBrk="1" hangingPunct="1">
              <a:spcBef>
                <a:spcPts val="500"/>
              </a:spcBef>
              <a:spcAft>
                <a:spcPts val="500"/>
              </a:spcAft>
              <a:buClr>
                <a:schemeClr val="accent1"/>
              </a:buClr>
              <a:buSzPct val="70000"/>
              <a:buFont typeface="Wingdings" pitchFamily="2" charset="2"/>
              <a:buChar char="q"/>
            </a:pPr>
            <a:r>
              <a:rPr lang="en-US" sz="1600" b="1">
                <a:solidFill>
                  <a:schemeClr val="accent2"/>
                </a:solidFill>
                <a:cs typeface="Arial" charset="0"/>
              </a:rPr>
              <a:t>PRINT</a:t>
            </a:r>
            <a:r>
              <a:rPr lang="en-US" sz="1600">
                <a:solidFill>
                  <a:schemeClr val="accent2"/>
                </a:solidFill>
                <a:cs typeface="Arial" charset="0"/>
              </a:rPr>
              <a:t> does not number the items.</a:t>
            </a: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r>
              <a:rPr lang="en-US" sz="1600" b="1">
                <a:solidFill>
                  <a:schemeClr val="accent2"/>
                </a:solidFill>
                <a:cs typeface="Arial" charset="0"/>
              </a:rPr>
              <a:t>RANKED [AS </a:t>
            </a:r>
            <a:r>
              <a:rPr lang="en-US" sz="1600">
                <a:solidFill>
                  <a:schemeClr val="accent2"/>
                </a:solidFill>
                <a:cs typeface="Arial" charset="0"/>
              </a:rPr>
              <a:t>'name</a:t>
            </a:r>
            <a:r>
              <a:rPr lang="en-US" sz="1600" b="1">
                <a:solidFill>
                  <a:schemeClr val="accent2"/>
                </a:solidFill>
                <a:cs typeface="Arial" charset="0"/>
              </a:rPr>
              <a:t>'] BY [HIGHEST|LOWEST</a:t>
            </a:r>
            <a:r>
              <a:rPr lang="en-US" sz="1600">
                <a:solidFill>
                  <a:schemeClr val="accent2"/>
                </a:solidFill>
                <a:cs typeface="Arial" charset="0"/>
              </a:rPr>
              <a:t>] sortfield </a:t>
            </a: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p:txBody>
      </p:sp>
    </p:spTree>
    <p:extLst>
      <p:ext uri="{BB962C8B-B14F-4D97-AF65-F5344CB8AC3E}">
        <p14:creationId xmlns:p14="http://schemas.microsoft.com/office/powerpoint/2010/main" val="30477164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A79909A6-DBF0-4503-91E7-AC70EBAA9F2D}" type="slidenum">
              <a:rPr lang="en-US" smtClean="0"/>
              <a:pPr>
                <a:defRPr/>
              </a:pPr>
              <a:t>15</a:t>
            </a:fld>
            <a:endParaRPr lang="en-US" dirty="0"/>
          </a:p>
        </p:txBody>
      </p:sp>
      <p:sp>
        <p:nvSpPr>
          <p:cNvPr id="6" name="Rectangle 2"/>
          <p:cNvSpPr>
            <a:spLocks noGrp="1" noChangeArrowheads="1"/>
          </p:cNvSpPr>
          <p:nvPr>
            <p:ph type="title"/>
          </p:nvPr>
        </p:nvSpPr>
        <p:spPr>
          <a:xfrm>
            <a:off x="0" y="381000"/>
            <a:ext cx="7696200" cy="533400"/>
          </a:xfrm>
        </p:spPr>
        <p:txBody>
          <a:bodyPr/>
          <a:lstStyle/>
          <a:p>
            <a:pPr algn="ctr" eaLnBrk="1" hangingPunct="1">
              <a:defRPr/>
            </a:pPr>
            <a:r>
              <a:rPr lang="en-US" sz="2400" b="1" dirty="0" smtClean="0">
                <a:solidFill>
                  <a:srgbClr val="000000"/>
                </a:solidFill>
                <a:latin typeface="Arial" charset="0"/>
                <a:ea typeface="+mn-ea"/>
                <a:cs typeface="+mn-cs"/>
              </a:rPr>
              <a:t>Counters</a:t>
            </a:r>
            <a:endParaRPr lang="en-US" sz="2400" b="1" dirty="0">
              <a:solidFill>
                <a:srgbClr val="000000"/>
              </a:solidFill>
              <a:latin typeface="Arial" charset="0"/>
              <a:ea typeface="+mn-ea"/>
              <a:cs typeface="+mn-cs"/>
            </a:endParaRPr>
          </a:p>
        </p:txBody>
      </p:sp>
      <p:sp>
        <p:nvSpPr>
          <p:cNvPr id="27652" name="Rectangle 3"/>
          <p:cNvSpPr txBox="1">
            <a:spLocks noChangeArrowheads="1"/>
          </p:cNvSpPr>
          <p:nvPr/>
        </p:nvSpPr>
        <p:spPr bwMode="auto">
          <a:xfrm>
            <a:off x="228600" y="1752600"/>
            <a:ext cx="67056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indent="-227013"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500"/>
              </a:spcBef>
              <a:spcAft>
                <a:spcPts val="500"/>
              </a:spcAft>
              <a:buClr>
                <a:schemeClr val="accent2"/>
              </a:buClr>
              <a:buSzPct val="60000"/>
              <a:buFont typeface="Wingdings" pitchFamily="2" charset="2"/>
              <a:buChar char="q"/>
            </a:pPr>
            <a:r>
              <a:rPr lang="en-US" sz="1600">
                <a:solidFill>
                  <a:schemeClr val="accent2"/>
                </a:solidFill>
                <a:cs typeface="Arial" charset="0"/>
              </a:rPr>
              <a:t>Counters are of 2 types.</a:t>
            </a:r>
          </a:p>
          <a:p>
            <a:pPr lvl="1" eaLnBrk="1" hangingPunct="1">
              <a:spcBef>
                <a:spcPts val="500"/>
              </a:spcBef>
              <a:spcAft>
                <a:spcPts val="500"/>
              </a:spcAft>
              <a:buClr>
                <a:schemeClr val="accent1"/>
              </a:buClr>
              <a:buSzPct val="70000"/>
              <a:buFont typeface="Wingdings" pitchFamily="2" charset="2"/>
              <a:buChar char="q"/>
            </a:pPr>
            <a:r>
              <a:rPr lang="en-US" sz="1600">
                <a:solidFill>
                  <a:schemeClr val="accent2"/>
                </a:solidFill>
                <a:cs typeface="Arial" charset="0"/>
              </a:rPr>
              <a:t>In built functions which counts number of records</a:t>
            </a:r>
          </a:p>
          <a:p>
            <a:pPr lvl="2" eaLnBrk="1" hangingPunct="1">
              <a:spcBef>
                <a:spcPts val="500"/>
              </a:spcBef>
              <a:spcAft>
                <a:spcPts val="500"/>
              </a:spcAft>
              <a:buClr>
                <a:schemeClr val="accent2"/>
              </a:buClr>
              <a:buSzPct val="75000"/>
              <a:buFont typeface="Arial" charset="0"/>
              <a:buChar char="•"/>
            </a:pPr>
            <a:r>
              <a:rPr lang="en-US" sz="1600" b="1">
                <a:solidFill>
                  <a:schemeClr val="accent2"/>
                </a:solidFill>
                <a:cs typeface="Arial" charset="0"/>
              </a:rPr>
              <a:t>COUNT</a:t>
            </a:r>
          </a:p>
          <a:p>
            <a:pPr lvl="2" eaLnBrk="1" hangingPunct="1">
              <a:spcBef>
                <a:spcPts val="500"/>
              </a:spcBef>
              <a:spcAft>
                <a:spcPts val="500"/>
              </a:spcAft>
              <a:buClr>
                <a:schemeClr val="accent2"/>
              </a:buClr>
              <a:buSzPct val="75000"/>
              <a:buFont typeface="Arial" charset="0"/>
              <a:buChar char="•"/>
            </a:pPr>
            <a:r>
              <a:rPr lang="en-US" sz="1600" b="1">
                <a:solidFill>
                  <a:schemeClr val="accent2"/>
                </a:solidFill>
                <a:cs typeface="Arial" charset="0"/>
              </a:rPr>
              <a:t>CNT</a:t>
            </a:r>
            <a:r>
              <a:rPr lang="en-US" sz="1600">
                <a:solidFill>
                  <a:schemeClr val="accent2"/>
                </a:solidFill>
                <a:cs typeface="Arial" charset="0"/>
              </a:rPr>
              <a:t> prefix</a:t>
            </a:r>
          </a:p>
          <a:p>
            <a:pPr lvl="2" eaLnBrk="1" hangingPunct="1">
              <a:spcBef>
                <a:spcPts val="500"/>
              </a:spcBef>
              <a:spcAft>
                <a:spcPts val="500"/>
              </a:spcAft>
              <a:buClr>
                <a:schemeClr val="accent2"/>
              </a:buClr>
              <a:buSzPct val="75000"/>
              <a:buFont typeface="Arial" charset="0"/>
              <a:buChar char="•"/>
            </a:pPr>
            <a:r>
              <a:rPr lang="en-US" sz="1600" b="1">
                <a:solidFill>
                  <a:schemeClr val="accent2"/>
                </a:solidFill>
                <a:cs typeface="Arial" charset="0"/>
              </a:rPr>
              <a:t>CNT.DST</a:t>
            </a:r>
            <a:r>
              <a:rPr lang="en-US" sz="1600">
                <a:solidFill>
                  <a:schemeClr val="accent2"/>
                </a:solidFill>
                <a:cs typeface="Arial" charset="0"/>
              </a:rPr>
              <a:t> prefix</a:t>
            </a:r>
          </a:p>
          <a:p>
            <a:pPr lvl="2" eaLnBrk="1" hangingPunct="1">
              <a:spcBef>
                <a:spcPts val="500"/>
              </a:spcBef>
              <a:spcAft>
                <a:spcPts val="500"/>
              </a:spcAft>
              <a:buClr>
                <a:schemeClr val="accent2"/>
              </a:buClr>
              <a:buSzPct val="75000"/>
              <a:buFont typeface="Wingdings" pitchFamily="2" charset="2"/>
              <a:buChar char=""/>
            </a:pPr>
            <a:endParaRPr lang="en-US" sz="1600">
              <a:solidFill>
                <a:schemeClr val="accent2"/>
              </a:solidFill>
              <a:cs typeface="Arial" charset="0"/>
            </a:endParaRPr>
          </a:p>
          <a:p>
            <a:pPr lvl="2" eaLnBrk="1" hangingPunct="1">
              <a:spcBef>
                <a:spcPts val="500"/>
              </a:spcBef>
              <a:spcAft>
                <a:spcPts val="500"/>
              </a:spcAft>
              <a:buClr>
                <a:schemeClr val="accent2"/>
              </a:buClr>
              <a:buSzPct val="75000"/>
              <a:buFont typeface="Wingdings" pitchFamily="2" charset="2"/>
              <a:buChar char=""/>
            </a:pPr>
            <a:endParaRPr lang="en-US" sz="1600">
              <a:solidFill>
                <a:schemeClr val="accent2"/>
              </a:solidFill>
              <a:cs typeface="Arial" charset="0"/>
            </a:endParaRPr>
          </a:p>
          <a:p>
            <a:pPr lvl="1" eaLnBrk="1" hangingPunct="1">
              <a:spcBef>
                <a:spcPts val="500"/>
              </a:spcBef>
              <a:spcAft>
                <a:spcPts val="500"/>
              </a:spcAft>
              <a:buClr>
                <a:schemeClr val="accent1"/>
              </a:buClr>
              <a:buSzPct val="70000"/>
              <a:buFont typeface="Wingdings" pitchFamily="2" charset="2"/>
              <a:buChar char="q"/>
            </a:pPr>
            <a:r>
              <a:rPr lang="en-US" sz="1600">
                <a:solidFill>
                  <a:schemeClr val="accent2"/>
                </a:solidFill>
                <a:cs typeface="Arial" charset="0"/>
              </a:rPr>
              <a:t>User defined functions are used for counting the records and for further processing of data.</a:t>
            </a:r>
          </a:p>
          <a:p>
            <a:pPr lvl="1" eaLnBrk="1" hangingPunct="1">
              <a:spcBef>
                <a:spcPts val="500"/>
              </a:spcBef>
              <a:spcAft>
                <a:spcPts val="500"/>
              </a:spcAft>
              <a:buClr>
                <a:schemeClr val="accent1"/>
              </a:buClr>
              <a:buSzPct val="70000"/>
              <a:buFont typeface="Wingdings" pitchFamily="2" charset="2"/>
              <a:buChar char="q"/>
            </a:pPr>
            <a:endParaRPr lang="en-US" sz="1600">
              <a:solidFill>
                <a:schemeClr val="accent2"/>
              </a:solidFill>
              <a:cs typeface="Arial" charset="0"/>
            </a:endParaRPr>
          </a:p>
        </p:txBody>
      </p:sp>
      <p:graphicFrame>
        <p:nvGraphicFramePr>
          <p:cNvPr id="27653" name="Object 4">
            <a:hlinkClick r:id="" action="ppaction://ole?verb=0"/>
          </p:cNvPr>
          <p:cNvGraphicFramePr>
            <a:graphicFrameLocks noChangeAspect="1"/>
          </p:cNvGraphicFramePr>
          <p:nvPr/>
        </p:nvGraphicFramePr>
        <p:xfrm>
          <a:off x="7467600" y="3581400"/>
          <a:ext cx="914400" cy="714375"/>
        </p:xfrm>
        <a:graphic>
          <a:graphicData uri="http://schemas.openxmlformats.org/presentationml/2006/ole">
            <mc:AlternateContent xmlns:mc="http://schemas.openxmlformats.org/markup-compatibility/2006">
              <mc:Choice xmlns:v="urn:schemas-microsoft-com:vml" Requires="v">
                <p:oleObj spid="_x0000_s8209" name="Packager Shell Object" showAsIcon="1" r:id="rId3" imgW="914400" imgH="714375" progId="Package">
                  <p:embed/>
                </p:oleObj>
              </mc:Choice>
              <mc:Fallback>
                <p:oleObj name="Packager Shell Object" showAsIcon="1" r:id="rId3" imgW="914400" imgH="714375"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3581400"/>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4" name="Object 5">
            <a:hlinkClick r:id="" action="ppaction://ole?verb=0"/>
          </p:cNvPr>
          <p:cNvGraphicFramePr>
            <a:graphicFrameLocks noChangeAspect="1"/>
          </p:cNvGraphicFramePr>
          <p:nvPr/>
        </p:nvGraphicFramePr>
        <p:xfrm>
          <a:off x="7467600" y="2286000"/>
          <a:ext cx="914400" cy="714375"/>
        </p:xfrm>
        <a:graphic>
          <a:graphicData uri="http://schemas.openxmlformats.org/presentationml/2006/ole">
            <mc:AlternateContent xmlns:mc="http://schemas.openxmlformats.org/markup-compatibility/2006">
              <mc:Choice xmlns:v="urn:schemas-microsoft-com:vml" Requires="v">
                <p:oleObj spid="_x0000_s8210" name="Package" showAsIcon="1" r:id="rId5" imgW="914400" imgH="714375" progId="Package">
                  <p:embed/>
                </p:oleObj>
              </mc:Choice>
              <mc:Fallback>
                <p:oleObj name="Package" showAsIcon="1" r:id="rId5" imgW="914400" imgH="714375" progId="Packag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67600" y="2286000"/>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5" name="Object 6">
            <a:hlinkClick r:id="" action="ppaction://ole?verb=0"/>
          </p:cNvPr>
          <p:cNvGraphicFramePr>
            <a:graphicFrameLocks noChangeAspect="1"/>
          </p:cNvGraphicFramePr>
          <p:nvPr/>
        </p:nvGraphicFramePr>
        <p:xfrm>
          <a:off x="7543800" y="4724400"/>
          <a:ext cx="914400" cy="714375"/>
        </p:xfrm>
        <a:graphic>
          <a:graphicData uri="http://schemas.openxmlformats.org/presentationml/2006/ole">
            <mc:AlternateContent xmlns:mc="http://schemas.openxmlformats.org/markup-compatibility/2006">
              <mc:Choice xmlns:v="urn:schemas-microsoft-com:vml" Requires="v">
                <p:oleObj spid="_x0000_s8211" name="Package" showAsIcon="1" r:id="rId7" imgW="914400" imgH="714375" progId="Package">
                  <p:embed/>
                </p:oleObj>
              </mc:Choice>
              <mc:Fallback>
                <p:oleObj name="Package" showAsIcon="1" r:id="rId7" imgW="914400" imgH="714375" progId="Packag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43800" y="4724400"/>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124302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8D9438E8-20AE-4984-8195-3169599E3CFF}" type="slidenum">
              <a:rPr lang="en-US" smtClean="0"/>
              <a:pPr>
                <a:defRPr/>
              </a:pPr>
              <a:t>16</a:t>
            </a:fld>
            <a:endParaRPr lang="en-US" dirty="0"/>
          </a:p>
        </p:txBody>
      </p:sp>
      <p:sp>
        <p:nvSpPr>
          <p:cNvPr id="5" name="Rectangle 2"/>
          <p:cNvSpPr>
            <a:spLocks noGrp="1" noChangeArrowheads="1"/>
          </p:cNvSpPr>
          <p:nvPr>
            <p:ph type="title"/>
          </p:nvPr>
        </p:nvSpPr>
        <p:spPr>
          <a:xfrm>
            <a:off x="0" y="457200"/>
            <a:ext cx="7696200" cy="404813"/>
          </a:xfrm>
        </p:spPr>
        <p:txBody>
          <a:bodyPr>
            <a:noAutofit/>
          </a:bodyPr>
          <a:lstStyle/>
          <a:p>
            <a:pPr algn="ctr" eaLnBrk="1" hangingPunct="1">
              <a:defRPr/>
            </a:pPr>
            <a:r>
              <a:rPr lang="en-US" sz="2400" b="1" dirty="0">
                <a:solidFill>
                  <a:srgbClr val="000000"/>
                </a:solidFill>
                <a:latin typeface="Arial" charset="0"/>
                <a:ea typeface="+mn-ea"/>
                <a:cs typeface="+mn-cs"/>
              </a:rPr>
              <a:t>Drill Downs</a:t>
            </a:r>
          </a:p>
        </p:txBody>
      </p:sp>
      <p:sp>
        <p:nvSpPr>
          <p:cNvPr id="28676" name="Rectangle 3"/>
          <p:cNvSpPr txBox="1">
            <a:spLocks noChangeArrowheads="1"/>
          </p:cNvSpPr>
          <p:nvPr/>
        </p:nvSpPr>
        <p:spPr bwMode="auto">
          <a:xfrm>
            <a:off x="222250" y="1752600"/>
            <a:ext cx="6934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Types of drilldowns</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Drill down menu</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Drill down like URL Link</a:t>
            </a:r>
          </a:p>
          <a:p>
            <a:pPr lvl="1" eaLnBrk="1" hangingPunct="1">
              <a:spcBef>
                <a:spcPts val="550"/>
              </a:spcBef>
              <a:buClr>
                <a:schemeClr val="accent1"/>
              </a:buClr>
              <a:buSzPct val="7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Using dialog manager statements the same report can be called multiple times with different parameters. Each time based on the selection criteria different sections of the report can be executed.</a:t>
            </a:r>
          </a:p>
          <a:p>
            <a:pPr lvl="1" eaLnBrk="1" hangingPunct="1">
              <a:spcBef>
                <a:spcPts val="550"/>
              </a:spcBef>
              <a:buClr>
                <a:schemeClr val="accent1"/>
              </a:buClr>
              <a:buSzPct val="70000"/>
              <a:buFont typeface="Wingdings" pitchFamily="2" charset="2"/>
              <a:buChar char="q"/>
            </a:pPr>
            <a:endParaRPr lang="en-US" sz="2600">
              <a:solidFill>
                <a:schemeClr val="accent2"/>
              </a:solidFill>
              <a:latin typeface="Tw Cen MT" pitchFamily="34" charset="0"/>
            </a:endParaRPr>
          </a:p>
        </p:txBody>
      </p:sp>
      <p:graphicFrame>
        <p:nvGraphicFramePr>
          <p:cNvPr id="28677" name="Object 6">
            <a:hlinkClick r:id="" action="ppaction://ole?verb=0"/>
          </p:cNvPr>
          <p:cNvGraphicFramePr>
            <a:graphicFrameLocks noChangeAspect="1"/>
          </p:cNvGraphicFramePr>
          <p:nvPr/>
        </p:nvGraphicFramePr>
        <p:xfrm>
          <a:off x="7156450" y="2105025"/>
          <a:ext cx="914400" cy="714375"/>
        </p:xfrm>
        <a:graphic>
          <a:graphicData uri="http://schemas.openxmlformats.org/presentationml/2006/ole">
            <mc:AlternateContent xmlns:mc="http://schemas.openxmlformats.org/markup-compatibility/2006">
              <mc:Choice xmlns:v="urn:schemas-microsoft-com:vml" Requires="v">
                <p:oleObj spid="_x0000_s9233" name="Package" showAsIcon="1" r:id="rId3" imgW="914400" imgH="714375" progId="Package">
                  <p:embed/>
                </p:oleObj>
              </mc:Choice>
              <mc:Fallback>
                <p:oleObj name="Package" showAsIcon="1" r:id="rId3" imgW="914400" imgH="714375"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6450" y="2105025"/>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8" name="Object 7">
            <a:hlinkClick r:id="" action="ppaction://ole?verb=0"/>
          </p:cNvPr>
          <p:cNvGraphicFramePr>
            <a:graphicFrameLocks noChangeAspect="1"/>
          </p:cNvGraphicFramePr>
          <p:nvPr/>
        </p:nvGraphicFramePr>
        <p:xfrm>
          <a:off x="7154863" y="3352800"/>
          <a:ext cx="914400" cy="714375"/>
        </p:xfrm>
        <a:graphic>
          <a:graphicData uri="http://schemas.openxmlformats.org/presentationml/2006/ole">
            <mc:AlternateContent xmlns:mc="http://schemas.openxmlformats.org/markup-compatibility/2006">
              <mc:Choice xmlns:v="urn:schemas-microsoft-com:vml" Requires="v">
                <p:oleObj spid="_x0000_s9234" name="Package" showAsIcon="1" r:id="rId5" imgW="914400" imgH="714375" progId="Package">
                  <p:embed/>
                </p:oleObj>
              </mc:Choice>
              <mc:Fallback>
                <p:oleObj name="Package" showAsIcon="1" r:id="rId5" imgW="914400" imgH="714375" progId="Packag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54863" y="3352800"/>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9" name="Object 8">
            <a:hlinkClick r:id="" action="ppaction://ole?verb=0"/>
          </p:cNvPr>
          <p:cNvGraphicFramePr>
            <a:graphicFrameLocks noChangeAspect="1"/>
          </p:cNvGraphicFramePr>
          <p:nvPr/>
        </p:nvGraphicFramePr>
        <p:xfrm>
          <a:off x="7156450" y="4495800"/>
          <a:ext cx="914400" cy="714375"/>
        </p:xfrm>
        <a:graphic>
          <a:graphicData uri="http://schemas.openxmlformats.org/presentationml/2006/ole">
            <mc:AlternateContent xmlns:mc="http://schemas.openxmlformats.org/markup-compatibility/2006">
              <mc:Choice xmlns:v="urn:schemas-microsoft-com:vml" Requires="v">
                <p:oleObj spid="_x0000_s9235" name="Package" showAsIcon="1" r:id="rId7" imgW="914400" imgH="714375" progId="Package">
                  <p:embed/>
                </p:oleObj>
              </mc:Choice>
              <mc:Fallback>
                <p:oleObj name="Package" showAsIcon="1" r:id="rId7" imgW="914400" imgH="714375" progId="Packag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56450" y="4495800"/>
                        <a:ext cx="9144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204342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8A381A2-51E9-4A92-81D1-72E3B1C71E18}" type="slidenum">
              <a:rPr lang="en-US" smtClean="0">
                <a:latin typeface="Arial" pitchFamily="34" charset="0"/>
                <a:cs typeface="Arial" pitchFamily="34" charset="0"/>
              </a:rPr>
              <a:pPr>
                <a:defRPr/>
              </a:pPr>
              <a:t>17</a:t>
            </a:fld>
            <a:endParaRPr lang="en-US" dirty="0">
              <a:latin typeface="Arial" pitchFamily="34" charset="0"/>
              <a:cs typeface="Arial" pitchFamily="34" charset="0"/>
            </a:endParaRPr>
          </a:p>
        </p:txBody>
      </p:sp>
      <p:sp>
        <p:nvSpPr>
          <p:cNvPr id="30723" name="Rectangle 2"/>
          <p:cNvSpPr>
            <a:spLocks noGrp="1" noChangeArrowheads="1"/>
          </p:cNvSpPr>
          <p:nvPr>
            <p:ph type="title"/>
          </p:nvPr>
        </p:nvSpPr>
        <p:spPr>
          <a:xfrm>
            <a:off x="0" y="533400"/>
            <a:ext cx="7772400" cy="533400"/>
          </a:xfrm>
          <a:noFill/>
        </p:spPr>
        <p:txBody>
          <a:bodyPr/>
          <a:lstStyle/>
          <a:p>
            <a:pPr algn="ctr" eaLnBrk="1" hangingPunct="1"/>
            <a:r>
              <a:rPr lang="en-US" sz="2400" b="1" smtClean="0">
                <a:solidFill>
                  <a:srgbClr val="000000"/>
                </a:solidFill>
                <a:latin typeface="Arial" charset="0"/>
                <a:cs typeface="Arial" charset="0"/>
              </a:rPr>
              <a:t>Agenda</a:t>
            </a:r>
          </a:p>
        </p:txBody>
      </p:sp>
      <p:sp>
        <p:nvSpPr>
          <p:cNvPr id="30724" name="Rectangle 3"/>
          <p:cNvSpPr txBox="1">
            <a:spLocks noChangeArrowheads="1"/>
          </p:cNvSpPr>
          <p:nvPr/>
        </p:nvSpPr>
        <p:spPr bwMode="auto">
          <a:xfrm>
            <a:off x="0" y="1600200"/>
            <a:ext cx="9067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42900" indent="-3429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indent="-227013"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lnSpc>
                <a:spcPct val="150000"/>
              </a:lnSpc>
              <a:spcBef>
                <a:spcPts val="550"/>
              </a:spcBef>
              <a:buClr>
                <a:schemeClr val="accent1"/>
              </a:buClr>
              <a:buSzPct val="70000"/>
              <a:buFont typeface="Wingdings" pitchFamily="2" charset="2"/>
              <a:buChar char="q"/>
            </a:pPr>
            <a:endParaRPr lang="en-US" sz="1600" b="1">
              <a:solidFill>
                <a:schemeClr val="accent2"/>
              </a:solidFill>
              <a:cs typeface="Arial" charset="0"/>
            </a:endParaRPr>
          </a:p>
          <a:p>
            <a:pPr lvl="1" eaLnBrk="1" hangingPunct="1">
              <a:lnSpc>
                <a:spcPct val="150000"/>
              </a:lnSpc>
              <a:spcBef>
                <a:spcPts val="550"/>
              </a:spcBef>
              <a:buClr>
                <a:schemeClr val="accent1"/>
              </a:buClr>
              <a:buSzPct val="70000"/>
              <a:buFont typeface="Wingdings" pitchFamily="2" charset="2"/>
              <a:buChar char="q"/>
            </a:pPr>
            <a:r>
              <a:rPr lang="en-US" sz="1600">
                <a:solidFill>
                  <a:schemeClr val="accent2"/>
                </a:solidFill>
                <a:cs typeface="Arial" charset="0"/>
              </a:rPr>
              <a:t>Dialogue Manager Statements</a:t>
            </a:r>
          </a:p>
          <a:p>
            <a:pPr lvl="1" eaLnBrk="1" hangingPunct="1">
              <a:lnSpc>
                <a:spcPct val="150000"/>
              </a:lnSpc>
              <a:spcBef>
                <a:spcPts val="550"/>
              </a:spcBef>
              <a:buClr>
                <a:schemeClr val="accent1"/>
              </a:buClr>
              <a:buSzPct val="70000"/>
              <a:buFont typeface="Wingdings" pitchFamily="2" charset="2"/>
              <a:buChar char="q"/>
            </a:pPr>
            <a:r>
              <a:rPr lang="en-US" sz="1600">
                <a:solidFill>
                  <a:schemeClr val="accent2"/>
                </a:solidFill>
                <a:cs typeface="Arial" charset="0"/>
              </a:rPr>
              <a:t>Importance of HTML in Web Focus</a:t>
            </a:r>
          </a:p>
          <a:p>
            <a:pPr lvl="1" eaLnBrk="1" hangingPunct="1">
              <a:lnSpc>
                <a:spcPct val="150000"/>
              </a:lnSpc>
              <a:spcBef>
                <a:spcPts val="550"/>
              </a:spcBef>
              <a:buClr>
                <a:schemeClr val="accent1"/>
              </a:buClr>
              <a:buSzPct val="70000"/>
              <a:buFont typeface="Wingdings" pitchFamily="2" charset="2"/>
              <a:buChar char="q"/>
            </a:pPr>
            <a:r>
              <a:rPr lang="en-US" sz="1600">
                <a:solidFill>
                  <a:schemeClr val="accent2"/>
                </a:solidFill>
                <a:cs typeface="Arial" charset="0"/>
              </a:rPr>
              <a:t>Calling Web Focus procedures from HTML</a:t>
            </a:r>
          </a:p>
          <a:p>
            <a:pPr lvl="2" eaLnBrk="1" hangingPunct="1">
              <a:lnSpc>
                <a:spcPct val="150000"/>
              </a:lnSpc>
              <a:spcBef>
                <a:spcPts val="500"/>
              </a:spcBef>
              <a:buClr>
                <a:schemeClr val="accent2"/>
              </a:buClr>
              <a:buSzPct val="75000"/>
              <a:buFont typeface="Wingdings" pitchFamily="2" charset="2"/>
              <a:buChar char=""/>
            </a:pPr>
            <a:r>
              <a:rPr lang="en-US" sz="1600">
                <a:solidFill>
                  <a:schemeClr val="accent2"/>
                </a:solidFill>
                <a:cs typeface="Arial" charset="0"/>
              </a:rPr>
              <a:t>Form Html Layout painter</a:t>
            </a:r>
          </a:p>
          <a:p>
            <a:pPr lvl="2" eaLnBrk="1" hangingPunct="1">
              <a:lnSpc>
                <a:spcPct val="150000"/>
              </a:lnSpc>
              <a:spcBef>
                <a:spcPts val="500"/>
              </a:spcBef>
              <a:buClr>
                <a:schemeClr val="accent2"/>
              </a:buClr>
              <a:buSzPct val="75000"/>
              <a:buFont typeface="Wingdings" pitchFamily="2" charset="2"/>
              <a:buChar char=""/>
            </a:pPr>
            <a:r>
              <a:rPr lang="en-US" sz="1600">
                <a:solidFill>
                  <a:schemeClr val="accent2"/>
                </a:solidFill>
                <a:cs typeface="Arial" charset="0"/>
              </a:rPr>
              <a:t>FORM Tag</a:t>
            </a:r>
          </a:p>
          <a:p>
            <a:pPr lvl="2" eaLnBrk="1" hangingPunct="1">
              <a:lnSpc>
                <a:spcPct val="150000"/>
              </a:lnSpc>
              <a:spcBef>
                <a:spcPts val="500"/>
              </a:spcBef>
              <a:buClr>
                <a:schemeClr val="accent2"/>
              </a:buClr>
              <a:buSzPct val="75000"/>
              <a:buFont typeface="Wingdings" pitchFamily="2" charset="2"/>
              <a:buChar char=""/>
            </a:pPr>
            <a:r>
              <a:rPr lang="en-US" sz="1600">
                <a:solidFill>
                  <a:schemeClr val="accent2"/>
                </a:solidFill>
                <a:cs typeface="Arial" charset="0"/>
              </a:rPr>
              <a:t>URL Redirect</a:t>
            </a:r>
          </a:p>
          <a:p>
            <a:pPr lvl="1" eaLnBrk="1" hangingPunct="1">
              <a:lnSpc>
                <a:spcPct val="150000"/>
              </a:lnSpc>
              <a:spcBef>
                <a:spcPts val="550"/>
              </a:spcBef>
              <a:buClr>
                <a:schemeClr val="accent1"/>
              </a:buClr>
              <a:buSzPct val="70000"/>
              <a:buFont typeface="Wingdings" pitchFamily="2" charset="2"/>
              <a:buChar char="q"/>
            </a:pPr>
            <a:r>
              <a:rPr lang="en-US" sz="1600">
                <a:solidFill>
                  <a:schemeClr val="accent2"/>
                </a:solidFill>
                <a:cs typeface="Arial" charset="0"/>
              </a:rPr>
              <a:t>Using Web Focus variables in HTML</a:t>
            </a:r>
          </a:p>
          <a:p>
            <a:pPr lvl="1" eaLnBrk="1" hangingPunct="1">
              <a:lnSpc>
                <a:spcPct val="150000"/>
              </a:lnSpc>
              <a:spcBef>
                <a:spcPts val="550"/>
              </a:spcBef>
              <a:buClr>
                <a:schemeClr val="accent1"/>
              </a:buClr>
              <a:buSzPct val="70000"/>
              <a:buFont typeface="Wingdings" pitchFamily="2" charset="2"/>
              <a:buChar char="q"/>
            </a:pPr>
            <a:r>
              <a:rPr lang="en-US" sz="1600">
                <a:solidFill>
                  <a:schemeClr val="accent2"/>
                </a:solidFill>
                <a:cs typeface="Arial" charset="0"/>
              </a:rPr>
              <a:t>External style sheets and their integration with Web Focus </a:t>
            </a:r>
          </a:p>
          <a:p>
            <a:pPr lvl="1" eaLnBrk="1" hangingPunct="1">
              <a:lnSpc>
                <a:spcPct val="150000"/>
              </a:lnSpc>
              <a:spcBef>
                <a:spcPts val="550"/>
              </a:spcBef>
              <a:buClr>
                <a:schemeClr val="accent1"/>
              </a:buClr>
              <a:buSzPct val="70000"/>
            </a:pPr>
            <a:r>
              <a:rPr lang="en-US" sz="1600" b="1">
                <a:solidFill>
                  <a:schemeClr val="accent2"/>
                </a:solidFill>
                <a:cs typeface="Arial" charset="0"/>
              </a:rPr>
              <a:t>     </a:t>
            </a:r>
          </a:p>
          <a:p>
            <a:pPr lvl="1" eaLnBrk="1" hangingPunct="1">
              <a:lnSpc>
                <a:spcPct val="150000"/>
              </a:lnSpc>
              <a:spcBef>
                <a:spcPts val="550"/>
              </a:spcBef>
              <a:buClr>
                <a:schemeClr val="accent1"/>
              </a:buClr>
              <a:buSzPct val="70000"/>
            </a:pPr>
            <a:endParaRPr lang="en-US" sz="1600" b="1">
              <a:solidFill>
                <a:schemeClr val="accent2"/>
              </a:solidFill>
              <a:cs typeface="Arial" charset="0"/>
            </a:endParaRPr>
          </a:p>
          <a:p>
            <a:pPr lvl="1" eaLnBrk="1" hangingPunct="1">
              <a:lnSpc>
                <a:spcPct val="150000"/>
              </a:lnSpc>
              <a:spcBef>
                <a:spcPts val="550"/>
              </a:spcBef>
              <a:buClr>
                <a:schemeClr val="accent1"/>
              </a:buClr>
              <a:buSzPct val="70000"/>
            </a:pPr>
            <a:endParaRPr lang="en-US" sz="1600" b="1">
              <a:solidFill>
                <a:schemeClr val="accent2"/>
              </a:solidFill>
              <a:cs typeface="Arial" charset="0"/>
            </a:endParaRPr>
          </a:p>
        </p:txBody>
      </p:sp>
    </p:spTree>
    <p:extLst>
      <p:ext uri="{BB962C8B-B14F-4D97-AF65-F5344CB8AC3E}">
        <p14:creationId xmlns:p14="http://schemas.microsoft.com/office/powerpoint/2010/main" val="38040286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86E2F586-EA36-448E-8769-E93D364E2739}" type="slidenum">
              <a:rPr lang="en-US" smtClean="0"/>
              <a:pPr>
                <a:defRPr/>
              </a:pPr>
              <a:t>18</a:t>
            </a:fld>
            <a:endParaRPr lang="en-US" dirty="0"/>
          </a:p>
        </p:txBody>
      </p:sp>
      <p:sp>
        <p:nvSpPr>
          <p:cNvPr id="31748" name="Rectangle 2"/>
          <p:cNvSpPr>
            <a:spLocks noGrp="1" noChangeArrowheads="1"/>
          </p:cNvSpPr>
          <p:nvPr>
            <p:ph type="title"/>
          </p:nvPr>
        </p:nvSpPr>
        <p:spPr>
          <a:xfrm>
            <a:off x="0" y="457200"/>
            <a:ext cx="7772400" cy="533400"/>
          </a:xfrm>
          <a:noFill/>
        </p:spPr>
        <p:txBody>
          <a:bodyPr/>
          <a:lstStyle/>
          <a:p>
            <a:pPr algn="ctr" eaLnBrk="1" hangingPunct="1"/>
            <a:r>
              <a:rPr lang="en-US" sz="2400" b="1" smtClean="0">
                <a:solidFill>
                  <a:srgbClr val="000000"/>
                </a:solidFill>
                <a:latin typeface="Arial" charset="0"/>
                <a:cs typeface="Arial" charset="0"/>
              </a:rPr>
              <a:t>Dialog Manager Statements</a:t>
            </a:r>
          </a:p>
        </p:txBody>
      </p:sp>
      <p:sp>
        <p:nvSpPr>
          <p:cNvPr id="5" name="Rectangle 4"/>
          <p:cNvSpPr/>
          <p:nvPr/>
        </p:nvSpPr>
        <p:spPr>
          <a:xfrm>
            <a:off x="76200" y="1524000"/>
            <a:ext cx="7391400" cy="4937125"/>
          </a:xfrm>
          <a:prstGeom prst="rect">
            <a:avLst/>
          </a:prstGeom>
        </p:spPr>
        <p:txBody>
          <a:bodyPr>
            <a:spAutoFit/>
          </a:bodyPr>
          <a:lstStyle/>
          <a:p>
            <a:pPr marL="285750" indent="-285750">
              <a:buFont typeface="Arial" pitchFamily="34" charset="0"/>
              <a:buChar char="•"/>
              <a:defRPr/>
            </a:pPr>
            <a:r>
              <a:rPr lang="en-US" sz="1400" dirty="0">
                <a:solidFill>
                  <a:srgbClr val="000000"/>
                </a:solidFill>
              </a:rPr>
              <a:t>-? &amp;[string]	</a:t>
            </a:r>
          </a:p>
          <a:p>
            <a:pPr marL="285750" indent="-285750">
              <a:buFont typeface="Arial" pitchFamily="34" charset="0"/>
              <a:buChar char="•"/>
              <a:defRPr/>
            </a:pPr>
            <a:endParaRPr lang="en-US" sz="1400" dirty="0">
              <a:solidFill>
                <a:srgbClr val="000000"/>
              </a:solidFill>
            </a:endParaRPr>
          </a:p>
          <a:p>
            <a:pPr marL="285750" indent="-285750">
              <a:buFont typeface="Arial" pitchFamily="34" charset="0"/>
              <a:buChar char="•"/>
              <a:defRPr/>
            </a:pPr>
            <a:r>
              <a:rPr lang="en-US" sz="1400" dirty="0">
                <a:solidFill>
                  <a:srgbClr val="000000"/>
                </a:solidFill>
              </a:rPr>
              <a:t>-DEFAULT &amp;[&amp;]name=value [...]</a:t>
            </a:r>
          </a:p>
          <a:p>
            <a:pPr marL="285750" indent="-285750">
              <a:buFont typeface="Arial" pitchFamily="34" charset="0"/>
              <a:buChar char="•"/>
              <a:defRPr/>
            </a:pPr>
            <a:endParaRPr lang="en-US" sz="1400" dirty="0">
              <a:solidFill>
                <a:srgbClr val="000000"/>
              </a:solidFill>
            </a:endParaRPr>
          </a:p>
          <a:p>
            <a:pPr marL="285750" indent="-285750">
              <a:buFont typeface="Arial" pitchFamily="34" charset="0"/>
              <a:buChar char="•"/>
              <a:defRPr/>
            </a:pPr>
            <a:r>
              <a:rPr lang="en-US" sz="1400" dirty="0">
                <a:solidFill>
                  <a:srgbClr val="000000"/>
                </a:solidFill>
              </a:rPr>
              <a:t>-CLOSE filename 	</a:t>
            </a:r>
          </a:p>
          <a:p>
            <a:pPr marL="285750" indent="-285750">
              <a:buFont typeface="Arial" pitchFamily="34" charset="0"/>
              <a:buChar char="•"/>
              <a:defRPr/>
            </a:pPr>
            <a:endParaRPr lang="en-US" sz="1400" dirty="0">
              <a:solidFill>
                <a:srgbClr val="000000"/>
              </a:solidFill>
            </a:endParaRPr>
          </a:p>
          <a:p>
            <a:pPr marL="285750" indent="-285750">
              <a:buFont typeface="Arial" pitchFamily="34" charset="0"/>
              <a:buChar char="•"/>
              <a:defRPr/>
            </a:pPr>
            <a:r>
              <a:rPr lang="en-US" sz="1400" dirty="0">
                <a:solidFill>
                  <a:srgbClr val="000000"/>
                </a:solidFill>
              </a:rPr>
              <a:t>-EXIT</a:t>
            </a:r>
          </a:p>
          <a:p>
            <a:pPr marL="285750" indent="-285750">
              <a:buFont typeface="Arial" pitchFamily="34" charset="0"/>
              <a:buChar char="•"/>
              <a:defRPr/>
            </a:pPr>
            <a:endParaRPr lang="en-US" sz="1400" dirty="0">
              <a:solidFill>
                <a:srgbClr val="000000"/>
              </a:solidFill>
            </a:endParaRPr>
          </a:p>
          <a:p>
            <a:pPr marL="285750" indent="-285750">
              <a:spcBef>
                <a:spcPts val="500"/>
              </a:spcBef>
              <a:spcAft>
                <a:spcPts val="500"/>
              </a:spcAft>
              <a:buFont typeface="Arial" pitchFamily="34" charset="0"/>
              <a:buChar char="•"/>
              <a:defRPr/>
            </a:pPr>
            <a:r>
              <a:rPr lang="en-US" sz="1400" dirty="0">
                <a:solidFill>
                  <a:srgbClr val="000000"/>
                </a:solidFill>
              </a:rPr>
              <a:t>-GOTO label  up to 12 characters  </a:t>
            </a:r>
            <a:br>
              <a:rPr lang="en-US" sz="1400" dirty="0">
                <a:solidFill>
                  <a:srgbClr val="000000"/>
                </a:solidFill>
              </a:rPr>
            </a:br>
            <a:r>
              <a:rPr lang="en-US" sz="1400" dirty="0">
                <a:solidFill>
                  <a:srgbClr val="000000"/>
                </a:solidFill>
              </a:rPr>
              <a:t>….</a:t>
            </a:r>
            <a:br>
              <a:rPr lang="en-US" sz="1400" dirty="0">
                <a:solidFill>
                  <a:srgbClr val="000000"/>
                </a:solidFill>
              </a:rPr>
            </a:br>
            <a:r>
              <a:rPr lang="en-US" sz="1400" dirty="0">
                <a:solidFill>
                  <a:srgbClr val="000000"/>
                </a:solidFill>
              </a:rPr>
              <a:t>-label [TYPE text]</a:t>
            </a:r>
          </a:p>
          <a:p>
            <a:pPr marL="285750" indent="-285750">
              <a:spcBef>
                <a:spcPts val="500"/>
              </a:spcBef>
              <a:spcAft>
                <a:spcPts val="500"/>
              </a:spcAft>
              <a:buFont typeface="Arial" pitchFamily="34" charset="0"/>
              <a:buChar char="•"/>
              <a:defRPr/>
            </a:pPr>
            <a:endParaRPr lang="en-US" sz="1400" dirty="0">
              <a:solidFill>
                <a:srgbClr val="000000"/>
              </a:solidFill>
            </a:endParaRPr>
          </a:p>
          <a:p>
            <a:pPr marL="285750" indent="-285750">
              <a:buFont typeface="Arial" pitchFamily="34" charset="0"/>
              <a:buChar char="•"/>
              <a:defRPr/>
            </a:pPr>
            <a:r>
              <a:rPr lang="en-US" sz="1400" dirty="0">
                <a:solidFill>
                  <a:srgbClr val="000000"/>
                </a:solidFill>
              </a:rPr>
              <a:t>-HTMLFORM filename [SAVE AS </a:t>
            </a:r>
            <a:r>
              <a:rPr lang="en-US" sz="1400" dirty="0" err="1">
                <a:solidFill>
                  <a:srgbClr val="000000"/>
                </a:solidFill>
              </a:rPr>
              <a:t>htmlpage</a:t>
            </a:r>
            <a:r>
              <a:rPr lang="en-US" sz="1400" dirty="0">
                <a:solidFill>
                  <a:srgbClr val="000000"/>
                </a:solidFill>
              </a:rPr>
              <a:t>]</a:t>
            </a:r>
          </a:p>
          <a:p>
            <a:pPr>
              <a:defRPr/>
            </a:pPr>
            <a:r>
              <a:rPr lang="en-US" sz="1400" dirty="0">
                <a:solidFill>
                  <a:srgbClr val="000000"/>
                </a:solidFill>
              </a:rPr>
              <a:t>       or </a:t>
            </a:r>
          </a:p>
          <a:p>
            <a:pPr>
              <a:defRPr/>
            </a:pPr>
            <a:r>
              <a:rPr lang="en-US" sz="1400" dirty="0">
                <a:solidFill>
                  <a:srgbClr val="000000"/>
                </a:solidFill>
              </a:rPr>
              <a:t>      -HTMLFORM BEGIN</a:t>
            </a:r>
            <a:br>
              <a:rPr lang="en-US" sz="1400" dirty="0">
                <a:solidFill>
                  <a:srgbClr val="000000"/>
                </a:solidFill>
              </a:rPr>
            </a:br>
            <a:r>
              <a:rPr lang="en-US" sz="1400" dirty="0">
                <a:solidFill>
                  <a:srgbClr val="000000"/>
                </a:solidFill>
              </a:rPr>
              <a:t>       ….</a:t>
            </a:r>
            <a:br>
              <a:rPr lang="en-US" sz="1400" dirty="0">
                <a:solidFill>
                  <a:srgbClr val="000000"/>
                </a:solidFill>
              </a:rPr>
            </a:br>
            <a:r>
              <a:rPr lang="en-US" sz="1400" dirty="0">
                <a:solidFill>
                  <a:srgbClr val="000000"/>
                </a:solidFill>
              </a:rPr>
              <a:t>      -HTMLFORM END</a:t>
            </a:r>
          </a:p>
          <a:p>
            <a:pPr marL="285750" indent="-285750">
              <a:buFont typeface="Arial" pitchFamily="34" charset="0"/>
              <a:buChar char="•"/>
              <a:defRPr/>
            </a:pPr>
            <a:endParaRPr lang="en-US" sz="1400" dirty="0">
              <a:solidFill>
                <a:srgbClr val="000000"/>
              </a:solidFill>
            </a:endParaRPr>
          </a:p>
          <a:p>
            <a:pPr marL="285750" indent="-285750">
              <a:buFont typeface="Arial" pitchFamily="34" charset="0"/>
              <a:buChar char="•"/>
              <a:defRPr/>
            </a:pPr>
            <a:r>
              <a:rPr lang="en-US" sz="1400" dirty="0">
                <a:solidFill>
                  <a:srgbClr val="000000"/>
                </a:solidFill>
              </a:rPr>
              <a:t>-IF expression [THEN] GOTO label1; [ELSE GOTO label2;]   [ELSE IF...;]</a:t>
            </a:r>
          </a:p>
          <a:p>
            <a:pPr marL="285750" indent="-285750">
              <a:buFont typeface="Arial" pitchFamily="34" charset="0"/>
              <a:buChar char="•"/>
              <a:defRPr/>
            </a:pPr>
            <a:endParaRPr lang="en-US" sz="1400" dirty="0">
              <a:solidFill>
                <a:srgbClr val="000000"/>
              </a:solidFill>
            </a:endParaRPr>
          </a:p>
          <a:p>
            <a:pPr marL="285750" indent="-285750">
              <a:spcBef>
                <a:spcPts val="500"/>
              </a:spcBef>
              <a:spcAft>
                <a:spcPts val="500"/>
              </a:spcAft>
              <a:buFont typeface="Arial" pitchFamily="34" charset="0"/>
              <a:buChar char="•"/>
              <a:defRPr/>
            </a:pPr>
            <a:r>
              <a:rPr lang="en-US" sz="1400" dirty="0">
                <a:solidFill>
                  <a:srgbClr val="000000"/>
                </a:solidFill>
              </a:rPr>
              <a:t>-INCLUDE filename </a:t>
            </a:r>
          </a:p>
        </p:txBody>
      </p:sp>
    </p:spTree>
    <p:extLst>
      <p:ext uri="{BB962C8B-B14F-4D97-AF65-F5344CB8AC3E}">
        <p14:creationId xmlns:p14="http://schemas.microsoft.com/office/powerpoint/2010/main" val="4689491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7DFF128E-34CB-4BA2-9A1F-3A63226C4B32}" type="slidenum">
              <a:rPr lang="en-US" smtClean="0"/>
              <a:pPr>
                <a:defRPr/>
              </a:pPr>
              <a:t>19</a:t>
            </a:fld>
            <a:endParaRPr lang="en-US" dirty="0"/>
          </a:p>
        </p:txBody>
      </p:sp>
      <p:sp>
        <p:nvSpPr>
          <p:cNvPr id="32771" name="Rectangle 2"/>
          <p:cNvSpPr>
            <a:spLocks noGrp="1" noChangeArrowheads="1"/>
          </p:cNvSpPr>
          <p:nvPr>
            <p:ph type="title"/>
          </p:nvPr>
        </p:nvSpPr>
        <p:spPr>
          <a:xfrm>
            <a:off x="0" y="457200"/>
            <a:ext cx="7772400" cy="533400"/>
          </a:xfrm>
          <a:noFill/>
        </p:spPr>
        <p:txBody>
          <a:bodyPr/>
          <a:lstStyle/>
          <a:p>
            <a:pPr algn="ctr" eaLnBrk="1" hangingPunct="1"/>
            <a:r>
              <a:rPr lang="en-US" sz="2400" b="1" smtClean="0">
                <a:solidFill>
                  <a:srgbClr val="000000"/>
                </a:solidFill>
                <a:latin typeface="Arial" charset="0"/>
                <a:cs typeface="Arial" charset="0"/>
              </a:rPr>
              <a:t>Dialog Manager Statements </a:t>
            </a:r>
            <a:r>
              <a:rPr lang="en-US" sz="1800" smtClean="0">
                <a:solidFill>
                  <a:srgbClr val="000000"/>
                </a:solidFill>
                <a:latin typeface="Arial" charset="0"/>
                <a:cs typeface="Arial" charset="0"/>
              </a:rPr>
              <a:t>Contd..</a:t>
            </a:r>
          </a:p>
        </p:txBody>
      </p:sp>
      <p:sp>
        <p:nvSpPr>
          <p:cNvPr id="32772" name="Rectangle 3"/>
          <p:cNvSpPr txBox="1">
            <a:spLocks noChangeArrowheads="1"/>
          </p:cNvSpPr>
          <p:nvPr/>
        </p:nvSpPr>
        <p:spPr bwMode="auto">
          <a:xfrm>
            <a:off x="228600" y="1676400"/>
            <a:ext cx="8610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500"/>
              </a:spcBef>
              <a:spcAft>
                <a:spcPts val="500"/>
              </a:spcAft>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READ</a:t>
            </a:r>
            <a:r>
              <a:rPr lang="en-US" sz="1400">
                <a:solidFill>
                  <a:schemeClr val="accent2"/>
                </a:solidFill>
                <a:latin typeface="Tw Cen MT" pitchFamily="34" charset="0"/>
              </a:rPr>
              <a:t> filename[,] [</a:t>
            </a:r>
            <a:r>
              <a:rPr lang="en-US" sz="1400" b="1">
                <a:solidFill>
                  <a:schemeClr val="accent2"/>
                </a:solidFill>
                <a:latin typeface="Tw Cen MT" pitchFamily="34" charset="0"/>
              </a:rPr>
              <a:t>NOCLOSE</a:t>
            </a:r>
            <a:r>
              <a:rPr lang="en-US" sz="1400">
                <a:solidFill>
                  <a:schemeClr val="accent2"/>
                </a:solidFill>
                <a:latin typeface="Tw Cen MT" pitchFamily="34" charset="0"/>
              </a:rPr>
              <a:t>] &amp;name[.format.][,]...</a:t>
            </a:r>
          </a:p>
          <a:p>
            <a:pPr lvl="1" eaLnBrk="1" hangingPunct="1">
              <a:buClr>
                <a:schemeClr val="accent1"/>
              </a:buClr>
              <a:buSzPct val="70000"/>
            </a:pPr>
            <a:r>
              <a:rPr lang="en-US" sz="1400">
                <a:solidFill>
                  <a:schemeClr val="accent2"/>
                </a:solidFill>
                <a:latin typeface="Tw Cen MT" pitchFamily="34" charset="0"/>
              </a:rPr>
              <a:t>	-</a:t>
            </a:r>
            <a:r>
              <a:rPr lang="en-US" sz="1400" b="1">
                <a:solidFill>
                  <a:schemeClr val="accent2"/>
                </a:solidFill>
                <a:latin typeface="Tw Cen MT" pitchFamily="34" charset="0"/>
              </a:rPr>
              <a:t>READ</a:t>
            </a:r>
            <a:r>
              <a:rPr lang="en-US" sz="1400">
                <a:solidFill>
                  <a:schemeClr val="accent2"/>
                </a:solidFill>
                <a:latin typeface="Tw Cen MT" pitchFamily="34" charset="0"/>
              </a:rPr>
              <a:t> EXTFILE, &amp;CITY, &amp;CODE1,   	(Free form files)</a:t>
            </a:r>
            <a:br>
              <a:rPr lang="en-US" sz="1400">
                <a:solidFill>
                  <a:schemeClr val="accent2"/>
                </a:solidFill>
                <a:latin typeface="Tw Cen MT" pitchFamily="34" charset="0"/>
              </a:rPr>
            </a:br>
            <a:r>
              <a:rPr lang="en-US" sz="1400">
                <a:solidFill>
                  <a:schemeClr val="accent2"/>
                </a:solidFill>
                <a:latin typeface="Tw Cen MT" pitchFamily="34" charset="0"/>
              </a:rPr>
              <a:t>-</a:t>
            </a:r>
            <a:r>
              <a:rPr lang="en-US" sz="1400" b="1">
                <a:solidFill>
                  <a:schemeClr val="accent2"/>
                </a:solidFill>
                <a:latin typeface="Tw Cen MT" pitchFamily="34" charset="0"/>
              </a:rPr>
              <a:t>READ</a:t>
            </a:r>
            <a:r>
              <a:rPr lang="en-US" sz="1400">
                <a:solidFill>
                  <a:schemeClr val="accent2"/>
                </a:solidFill>
                <a:latin typeface="Tw Cen MT" pitchFamily="34" charset="0"/>
              </a:rPr>
              <a:t> EXTFILE &amp;CITY.A8. &amp;CODE1.A3.,  	(Fixed format files)</a:t>
            </a:r>
            <a:br>
              <a:rPr lang="en-US" sz="1400">
                <a:solidFill>
                  <a:schemeClr val="accent2"/>
                </a:solidFill>
                <a:latin typeface="Tw Cen MT" pitchFamily="34" charset="0"/>
              </a:rPr>
            </a:br>
            <a:endParaRPr lang="en-US" sz="1400">
              <a:solidFill>
                <a:schemeClr val="accent2"/>
              </a:solidFill>
              <a:latin typeface="Tw Cen MT" pitchFamily="34" charset="0"/>
            </a:endParaRP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REPEAT</a:t>
            </a:r>
            <a:r>
              <a:rPr lang="en-US" sz="1400">
                <a:solidFill>
                  <a:schemeClr val="accent2"/>
                </a:solidFill>
                <a:latin typeface="Tw Cen MT" pitchFamily="34" charset="0"/>
              </a:rPr>
              <a:t> label n </a:t>
            </a:r>
            <a:r>
              <a:rPr lang="en-US" sz="1400" b="1">
                <a:solidFill>
                  <a:schemeClr val="accent2"/>
                </a:solidFill>
                <a:latin typeface="Tw Cen MT" pitchFamily="34" charset="0"/>
              </a:rPr>
              <a:t>TIMES</a:t>
            </a:r>
          </a:p>
          <a:p>
            <a:pPr lvl="1" eaLnBrk="1" hangingPunct="1">
              <a:spcBef>
                <a:spcPts val="550"/>
              </a:spcBef>
              <a:buClr>
                <a:schemeClr val="accent1"/>
              </a:buClr>
              <a:buSzPct val="70000"/>
            </a:pPr>
            <a:r>
              <a:rPr lang="en-US" sz="1400">
                <a:solidFill>
                  <a:schemeClr val="accent2"/>
                </a:solidFill>
                <a:latin typeface="Tw Cen MT" pitchFamily="34" charset="0"/>
              </a:rPr>
              <a:t>or </a:t>
            </a:r>
          </a:p>
          <a:p>
            <a:pPr lvl="1" eaLnBrk="1" hangingPunct="1">
              <a:spcBef>
                <a:spcPts val="550"/>
              </a:spcBef>
              <a:buClr>
                <a:schemeClr val="accent1"/>
              </a:buClr>
              <a:buSzPct val="70000"/>
            </a:pPr>
            <a:r>
              <a:rPr lang="en-US" sz="1400">
                <a:solidFill>
                  <a:schemeClr val="accent2"/>
                </a:solidFill>
                <a:latin typeface="Tw Cen MT" pitchFamily="34" charset="0"/>
              </a:rPr>
              <a:t>-</a:t>
            </a:r>
            <a:r>
              <a:rPr lang="en-US" sz="1400" b="1">
                <a:solidFill>
                  <a:schemeClr val="accent2"/>
                </a:solidFill>
                <a:latin typeface="Tw Cen MT" pitchFamily="34" charset="0"/>
              </a:rPr>
              <a:t>REPEAT</a:t>
            </a:r>
            <a:r>
              <a:rPr lang="en-US" sz="1400">
                <a:solidFill>
                  <a:schemeClr val="accent2"/>
                </a:solidFill>
                <a:latin typeface="Tw Cen MT" pitchFamily="34" charset="0"/>
              </a:rPr>
              <a:t> label </a:t>
            </a:r>
            <a:r>
              <a:rPr lang="en-US" sz="1400" b="1">
                <a:solidFill>
                  <a:schemeClr val="accent2"/>
                </a:solidFill>
                <a:latin typeface="Tw Cen MT" pitchFamily="34" charset="0"/>
              </a:rPr>
              <a:t>WHILE</a:t>
            </a:r>
            <a:r>
              <a:rPr lang="en-US" sz="1400">
                <a:solidFill>
                  <a:schemeClr val="accent2"/>
                </a:solidFill>
                <a:latin typeface="Tw Cen MT" pitchFamily="34" charset="0"/>
              </a:rPr>
              <a:t> condition </a:t>
            </a:r>
          </a:p>
          <a:p>
            <a:pPr lvl="1" eaLnBrk="1" hangingPunct="1">
              <a:spcBef>
                <a:spcPts val="550"/>
              </a:spcBef>
              <a:buClr>
                <a:schemeClr val="accent1"/>
              </a:buClr>
              <a:buSzPct val="70000"/>
            </a:pPr>
            <a:r>
              <a:rPr lang="en-US" sz="1400">
                <a:solidFill>
                  <a:schemeClr val="accent2"/>
                </a:solidFill>
                <a:latin typeface="Tw Cen MT" pitchFamily="34" charset="0"/>
              </a:rPr>
              <a:t>or </a:t>
            </a:r>
          </a:p>
          <a:p>
            <a:pPr lvl="1" eaLnBrk="1" hangingPunct="1">
              <a:spcBef>
                <a:spcPts val="550"/>
              </a:spcBef>
              <a:buClr>
                <a:schemeClr val="accent1"/>
              </a:buClr>
              <a:buSzPct val="70000"/>
            </a:pPr>
            <a:r>
              <a:rPr lang="en-US" sz="1400">
                <a:solidFill>
                  <a:schemeClr val="accent2"/>
                </a:solidFill>
                <a:latin typeface="Tw Cen MT" pitchFamily="34" charset="0"/>
              </a:rPr>
              <a:t>-</a:t>
            </a:r>
            <a:r>
              <a:rPr lang="en-US" sz="1400" b="1">
                <a:solidFill>
                  <a:schemeClr val="accent2"/>
                </a:solidFill>
                <a:latin typeface="Tw Cen MT" pitchFamily="34" charset="0"/>
              </a:rPr>
              <a:t>REPEAT</a:t>
            </a:r>
            <a:r>
              <a:rPr lang="en-US" sz="1400">
                <a:solidFill>
                  <a:schemeClr val="accent2"/>
                </a:solidFill>
                <a:latin typeface="Tw Cen MT" pitchFamily="34" charset="0"/>
              </a:rPr>
              <a:t> label </a:t>
            </a:r>
            <a:r>
              <a:rPr lang="en-US" sz="1400" b="1">
                <a:solidFill>
                  <a:schemeClr val="accent2"/>
                </a:solidFill>
                <a:latin typeface="Tw Cen MT" pitchFamily="34" charset="0"/>
              </a:rPr>
              <a:t>FOR</a:t>
            </a:r>
            <a:r>
              <a:rPr lang="en-US" sz="1400">
                <a:solidFill>
                  <a:schemeClr val="accent2"/>
                </a:solidFill>
                <a:latin typeface="Tw Cen MT" pitchFamily="34" charset="0"/>
              </a:rPr>
              <a:t> &amp;variable [</a:t>
            </a:r>
            <a:r>
              <a:rPr lang="en-US" sz="1400" b="1">
                <a:solidFill>
                  <a:schemeClr val="accent2"/>
                </a:solidFill>
                <a:latin typeface="Tw Cen MT" pitchFamily="34" charset="0"/>
              </a:rPr>
              <a:t>FROM</a:t>
            </a:r>
            <a:r>
              <a:rPr lang="en-US" sz="1400">
                <a:solidFill>
                  <a:schemeClr val="accent2"/>
                </a:solidFill>
                <a:latin typeface="Tw Cen MT" pitchFamily="34" charset="0"/>
              </a:rPr>
              <a:t> fromval] [</a:t>
            </a:r>
            <a:r>
              <a:rPr lang="en-US" sz="1400" b="1">
                <a:solidFill>
                  <a:schemeClr val="accent2"/>
                </a:solidFill>
                <a:latin typeface="Tw Cen MT" pitchFamily="34" charset="0"/>
              </a:rPr>
              <a:t>TO</a:t>
            </a:r>
            <a:r>
              <a:rPr lang="en-US" sz="1400">
                <a:solidFill>
                  <a:schemeClr val="accent2"/>
                </a:solidFill>
                <a:latin typeface="Tw Cen MT" pitchFamily="34" charset="0"/>
              </a:rPr>
              <a:t> toval] [</a:t>
            </a:r>
            <a:r>
              <a:rPr lang="en-US" sz="1400" b="1">
                <a:solidFill>
                  <a:schemeClr val="accent2"/>
                </a:solidFill>
                <a:latin typeface="Tw Cen MT" pitchFamily="34" charset="0"/>
              </a:rPr>
              <a:t>STEP</a:t>
            </a:r>
            <a:r>
              <a:rPr lang="en-US" sz="1400">
                <a:solidFill>
                  <a:schemeClr val="accent2"/>
                </a:solidFill>
                <a:latin typeface="Tw Cen MT" pitchFamily="34" charset="0"/>
              </a:rPr>
              <a:t> s]</a:t>
            </a: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RUN</a:t>
            </a: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SET</a:t>
            </a:r>
            <a:r>
              <a:rPr lang="en-US" sz="1400">
                <a:solidFill>
                  <a:schemeClr val="accent2"/>
                </a:solidFill>
                <a:latin typeface="Tw Cen MT" pitchFamily="34" charset="0"/>
              </a:rPr>
              <a:t> &amp;[&amp;]name= {expression|value};</a:t>
            </a: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TYPE</a:t>
            </a:r>
            <a:r>
              <a:rPr lang="en-US" sz="1400">
                <a:solidFill>
                  <a:schemeClr val="accent2"/>
                </a:solidFill>
                <a:latin typeface="Tw Cen MT" pitchFamily="34" charset="0"/>
              </a:rPr>
              <a:t> text </a:t>
            </a: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UNIX</a:t>
            </a:r>
            <a:r>
              <a:rPr lang="en-US" sz="1400">
                <a:solidFill>
                  <a:schemeClr val="accent2"/>
                </a:solidFill>
                <a:latin typeface="Tw Cen MT" pitchFamily="34" charset="0"/>
              </a:rPr>
              <a:t> command </a:t>
            </a: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WINNT</a:t>
            </a:r>
            <a:r>
              <a:rPr lang="en-US" sz="1400">
                <a:solidFill>
                  <a:schemeClr val="accent2"/>
                </a:solidFill>
                <a:latin typeface="Tw Cen MT" pitchFamily="34" charset="0"/>
              </a:rPr>
              <a:t> command </a:t>
            </a:r>
          </a:p>
          <a:p>
            <a:pPr eaLnBrk="1" hangingPunct="1">
              <a:spcBef>
                <a:spcPts val="700"/>
              </a:spcBef>
              <a:buClr>
                <a:schemeClr val="accent2"/>
              </a:buClr>
              <a:buSzPct val="60000"/>
              <a:buFont typeface="Wingdings" pitchFamily="2" charset="2"/>
              <a:buChar char="q"/>
            </a:pPr>
            <a:r>
              <a:rPr lang="en-US" sz="1400">
                <a:solidFill>
                  <a:schemeClr val="accent2"/>
                </a:solidFill>
                <a:latin typeface="Tw Cen MT" pitchFamily="34" charset="0"/>
              </a:rPr>
              <a:t>-</a:t>
            </a:r>
            <a:r>
              <a:rPr lang="en-US" sz="1400" b="1">
                <a:solidFill>
                  <a:schemeClr val="accent2"/>
                </a:solidFill>
                <a:latin typeface="Tw Cen MT" pitchFamily="34" charset="0"/>
              </a:rPr>
              <a:t>DOS</a:t>
            </a:r>
            <a:r>
              <a:rPr lang="en-US" sz="1400">
                <a:solidFill>
                  <a:schemeClr val="accent2"/>
                </a:solidFill>
                <a:latin typeface="Tw Cen MT" pitchFamily="34" charset="0"/>
              </a:rPr>
              <a:t> command </a:t>
            </a:r>
          </a:p>
          <a:p>
            <a:pPr eaLnBrk="1" hangingPunct="1">
              <a:spcBef>
                <a:spcPts val="700"/>
              </a:spcBef>
              <a:buClr>
                <a:schemeClr val="accent2"/>
              </a:buClr>
              <a:buSzPct val="60000"/>
              <a:buFont typeface="Wingdings" pitchFamily="2" charset="2"/>
              <a:buChar char="q"/>
            </a:pPr>
            <a:endParaRPr lang="en-US" sz="1400">
              <a:solidFill>
                <a:schemeClr val="accent2"/>
              </a:solidFill>
              <a:latin typeface="Tw Cen MT" pitchFamily="34" charset="0"/>
            </a:endParaRPr>
          </a:p>
          <a:p>
            <a:pPr eaLnBrk="1" hangingPunct="1">
              <a:spcBef>
                <a:spcPts val="700"/>
              </a:spcBef>
              <a:buClr>
                <a:schemeClr val="accent2"/>
              </a:buClr>
              <a:buSzPct val="60000"/>
              <a:buFont typeface="Wingdings" pitchFamily="2" charset="2"/>
              <a:buChar char="q"/>
            </a:pPr>
            <a:endParaRPr lang="en-US" sz="1400">
              <a:solidFill>
                <a:schemeClr val="accent2"/>
              </a:solidFill>
              <a:latin typeface="Tw Cen MT" pitchFamily="34" charset="0"/>
            </a:endParaRPr>
          </a:p>
        </p:txBody>
      </p:sp>
    </p:spTree>
    <p:extLst>
      <p:ext uri="{BB962C8B-B14F-4D97-AF65-F5344CB8AC3E}">
        <p14:creationId xmlns:p14="http://schemas.microsoft.com/office/powerpoint/2010/main" val="659623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7A2582CA-8736-4218-9ED5-1C9756671458}" type="slidenum">
              <a:rPr lang="en-US" smtClean="0"/>
              <a:pPr>
                <a:defRPr/>
              </a:pPr>
              <a:t>2</a:t>
            </a:fld>
            <a:endParaRPr lang="en-US" dirty="0"/>
          </a:p>
        </p:txBody>
      </p:sp>
      <p:sp>
        <p:nvSpPr>
          <p:cNvPr id="5" name="Rectangle 2"/>
          <p:cNvSpPr>
            <a:spLocks noChangeArrowheads="1"/>
          </p:cNvSpPr>
          <p:nvPr/>
        </p:nvSpPr>
        <p:spPr bwMode="auto">
          <a:xfrm>
            <a:off x="1447800" y="2286000"/>
            <a:ext cx="6629400" cy="2800767"/>
          </a:xfrm>
          <a:prstGeom prst="rect">
            <a:avLst/>
          </a:prstGeom>
          <a:noFill/>
          <a:ln w="9525">
            <a:noFill/>
            <a:miter lim="800000"/>
            <a:headEnd/>
            <a:tailEnd/>
          </a:ln>
          <a:effectLst/>
        </p:spPr>
        <p:txBody>
          <a:bodyPr>
            <a:spAutoFit/>
          </a:bodyPr>
          <a:lstStyle/>
          <a:p>
            <a:pPr algn="ctr">
              <a:defRPr/>
            </a:pPr>
            <a:r>
              <a:rPr lang="en-US" sz="4400" dirty="0">
                <a:solidFill>
                  <a:srgbClr val="000000"/>
                </a:solidFill>
                <a:effectLst>
                  <a:outerShdw blurRad="38100" dist="38100" dir="2700000" algn="tl">
                    <a:srgbClr val="C0C0C0"/>
                  </a:outerShdw>
                </a:effectLst>
              </a:rPr>
              <a:t>WebFOCUS 201Training</a:t>
            </a:r>
            <a:r>
              <a:rPr lang="en-US" sz="6600" dirty="0">
                <a:solidFill>
                  <a:srgbClr val="000000"/>
                </a:solidFill>
                <a:effectLst>
                  <a:outerShdw blurRad="38100" dist="38100" dir="2700000" algn="tl">
                    <a:srgbClr val="C0C0C0"/>
                  </a:outerShdw>
                </a:effectLst>
              </a:rPr>
              <a:t> (</a:t>
            </a:r>
            <a:r>
              <a:rPr lang="en-US" sz="4400" dirty="0">
                <a:solidFill>
                  <a:srgbClr val="000000"/>
                </a:solidFill>
                <a:effectLst>
                  <a:outerShdw blurRad="38100" dist="38100" dir="2700000" algn="tl">
                    <a:srgbClr val="C0C0C0"/>
                  </a:outerShdw>
                </a:effectLst>
              </a:rPr>
              <a:t>Advanced</a:t>
            </a:r>
            <a:r>
              <a:rPr lang="en-US" sz="6600" dirty="0">
                <a:solidFill>
                  <a:srgbClr val="000000"/>
                </a:solidFill>
                <a:effectLst>
                  <a:outerShdw blurRad="38100" dist="38100" dir="2700000" algn="tl">
                    <a:srgbClr val="C0C0C0"/>
                  </a:outerShdw>
                </a:effectLst>
              </a:rPr>
              <a:t>) </a:t>
            </a:r>
            <a:endParaRPr lang="en-US" sz="4400" dirty="0">
              <a:solidFill>
                <a:srgbClr val="000000"/>
              </a:solidFill>
              <a:effectLst>
                <a:outerShdw blurRad="38100" dist="38100" dir="2700000" algn="tl">
                  <a:srgbClr val="C0C0C0"/>
                </a:outerShdw>
              </a:effectLst>
            </a:endParaRPr>
          </a:p>
          <a:p>
            <a:pPr algn="ctr">
              <a:defRPr/>
            </a:pPr>
            <a:endParaRPr lang="en-US" sz="4400" dirty="0">
              <a:solidFill>
                <a:srgbClr val="000000"/>
              </a:solidFill>
              <a:effectLst>
                <a:outerShdw blurRad="38100" dist="38100" dir="2700000" algn="tl">
                  <a:srgbClr val="C0C0C0"/>
                </a:outerShdw>
              </a:effectLst>
            </a:endParaRPr>
          </a:p>
        </p:txBody>
      </p:sp>
    </p:spTree>
    <p:extLst>
      <p:ext uri="{BB962C8B-B14F-4D97-AF65-F5344CB8AC3E}">
        <p14:creationId xmlns:p14="http://schemas.microsoft.com/office/powerpoint/2010/main" val="11012743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28600" y="1676400"/>
            <a:ext cx="8763000" cy="5029200"/>
          </a:xfrm>
        </p:spPr>
        <p:txBody>
          <a:bodyPr/>
          <a:lstStyle/>
          <a:p>
            <a:pPr>
              <a:defRPr/>
            </a:pPr>
            <a:r>
              <a:rPr lang="en-US" sz="1600" dirty="0" smtClean="0">
                <a:latin typeface="Arial" pitchFamily="34" charset="0"/>
                <a:cs typeface="Arial" pitchFamily="34" charset="0"/>
              </a:rPr>
              <a:t>Looping:</a:t>
            </a:r>
            <a:endParaRPr lang="en-US" sz="1600" dirty="0">
              <a:latin typeface="Arial" pitchFamily="34" charset="0"/>
              <a:cs typeface="Arial" pitchFamily="34" charset="0"/>
            </a:endParaRPr>
          </a:p>
          <a:p>
            <a:pPr>
              <a:defRPr/>
            </a:pPr>
            <a:endParaRPr lang="en-US" sz="1600" dirty="0">
              <a:latin typeface="Arial" pitchFamily="34" charset="0"/>
              <a:cs typeface="Arial" pitchFamily="34" charset="0"/>
            </a:endParaRPr>
          </a:p>
          <a:p>
            <a:pPr>
              <a:defRPr/>
            </a:pPr>
            <a:endParaRPr lang="en-US" sz="1600" dirty="0" smtClean="0">
              <a:latin typeface="Arial" pitchFamily="34" charset="0"/>
              <a:cs typeface="Arial" pitchFamily="34" charset="0"/>
            </a:endParaRPr>
          </a:p>
          <a:p>
            <a:pPr marL="0" indent="0">
              <a:buFontTx/>
              <a:buNone/>
              <a:defRPr/>
            </a:pPr>
            <a:endParaRPr lang="en-US" sz="1600" dirty="0" smtClean="0">
              <a:latin typeface="Arial" pitchFamily="34" charset="0"/>
              <a:cs typeface="Arial" pitchFamily="34" charset="0"/>
            </a:endParaRPr>
          </a:p>
          <a:p>
            <a:pPr>
              <a:defRPr/>
            </a:pPr>
            <a:r>
              <a:rPr lang="en-US" sz="1600" dirty="0" smtClean="0">
                <a:latin typeface="Arial" pitchFamily="34" charset="0"/>
                <a:cs typeface="Arial" pitchFamily="34" charset="0"/>
              </a:rPr>
              <a:t>If else and goto statement :</a:t>
            </a:r>
          </a:p>
          <a:p>
            <a:pPr>
              <a:defRPr/>
            </a:pPr>
            <a:endParaRPr lang="en-US" sz="1600" dirty="0">
              <a:latin typeface="Arial" pitchFamily="34" charset="0"/>
              <a:cs typeface="Arial" pitchFamily="34" charset="0"/>
            </a:endParaRPr>
          </a:p>
          <a:p>
            <a:pPr>
              <a:defRPr/>
            </a:pPr>
            <a:endParaRPr lang="en-US" sz="1600" dirty="0" smtClean="0">
              <a:latin typeface="Arial" pitchFamily="34" charset="0"/>
              <a:cs typeface="Arial" pitchFamily="34" charset="0"/>
            </a:endParaRPr>
          </a:p>
          <a:p>
            <a:pPr>
              <a:defRPr/>
            </a:pP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Practice </a:t>
            </a:r>
            <a:r>
              <a:rPr lang="en-US" sz="1600" dirty="0" smtClean="0">
                <a:latin typeface="Arial" pitchFamily="34" charset="0"/>
                <a:cs typeface="Arial" pitchFamily="34" charset="0"/>
              </a:rPr>
              <a:t>problem</a:t>
            </a:r>
          </a:p>
          <a:p>
            <a:pPr marL="0" indent="0">
              <a:buFontTx/>
              <a:buNone/>
              <a:defRPr/>
            </a:pPr>
            <a:endParaRPr lang="en-US" sz="1600" dirty="0">
              <a:latin typeface="Arial" pitchFamily="34" charset="0"/>
              <a:cs typeface="Arial" pitchFamily="34" charset="0"/>
            </a:endParaRPr>
          </a:p>
          <a:p>
            <a:pPr marL="0" indent="0">
              <a:buFontTx/>
              <a:buNone/>
              <a:defRPr/>
            </a:pPr>
            <a:r>
              <a:rPr lang="en-US" sz="1600" dirty="0">
                <a:latin typeface="Arial" pitchFamily="34" charset="0"/>
                <a:cs typeface="Arial" pitchFamily="34" charset="0"/>
              </a:rPr>
              <a:t>Get the name of the car having no sales in Italy (Using -Read)</a:t>
            </a:r>
          </a:p>
          <a:p>
            <a:pPr marL="0" indent="0">
              <a:buFontTx/>
              <a:buNone/>
              <a:defRPr/>
            </a:pPr>
            <a:endParaRPr lang="en-US" sz="1600" dirty="0">
              <a:latin typeface="Arial" pitchFamily="34" charset="0"/>
              <a:cs typeface="Arial" pitchFamily="34" charset="0"/>
            </a:endParaRPr>
          </a:p>
          <a:p>
            <a:pPr marL="0" indent="0">
              <a:buFontTx/>
              <a:buNone/>
              <a:defRPr/>
            </a:pPr>
            <a:endParaRPr lang="en-US" sz="1600" dirty="0">
              <a:latin typeface="Arial" pitchFamily="34" charset="0"/>
              <a:cs typeface="Arial" pitchFamily="34" charset="0"/>
            </a:endParaRPr>
          </a:p>
          <a:p>
            <a:pPr marL="0" indent="0">
              <a:buFontTx/>
              <a:buNone/>
              <a:defRPr/>
            </a:pPr>
            <a:endParaRPr lang="en-US" sz="1600" dirty="0" smtClean="0">
              <a:latin typeface="Arial" pitchFamily="34" charset="0"/>
              <a:cs typeface="Arial" pitchFamily="34" charset="0"/>
            </a:endParaRPr>
          </a:p>
          <a:p>
            <a:pPr marL="0" indent="0">
              <a:buFontTx/>
              <a:buNone/>
              <a:defRPr/>
            </a:pPr>
            <a:endParaRPr lang="en-US" sz="1600" dirty="0" smtClean="0">
              <a:latin typeface="Arial" pitchFamily="34" charset="0"/>
              <a:cs typeface="Arial" pitchFamily="34" charset="0"/>
            </a:endParaRPr>
          </a:p>
          <a:p>
            <a:pPr marL="0" indent="0">
              <a:buFontTx/>
              <a:buNone/>
              <a:defRPr/>
            </a:pPr>
            <a:endParaRPr lang="en-US" sz="1600" dirty="0" smtClean="0">
              <a:latin typeface="Arial" pitchFamily="34" charset="0"/>
              <a:cs typeface="Arial" pitchFamily="34" charset="0"/>
            </a:endParaRPr>
          </a:p>
          <a:p>
            <a:pPr>
              <a:defRPr/>
            </a:pPr>
            <a:endParaRPr lang="en-US" sz="16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pPr>
              <a:defRPr/>
            </a:pPr>
            <a:fld id="{93B81391-825D-476B-BFF9-E0A18564FF72}" type="slidenum">
              <a:rPr lang="en-US" smtClean="0"/>
              <a:pPr>
                <a:defRPr/>
              </a:pPr>
              <a:t>20</a:t>
            </a:fld>
            <a:endParaRPr lang="en-US" dirty="0"/>
          </a:p>
        </p:txBody>
      </p:sp>
      <p:sp>
        <p:nvSpPr>
          <p:cNvPr id="5" name="Rectangle 2"/>
          <p:cNvSpPr>
            <a:spLocks noGrp="1" noChangeArrowheads="1"/>
          </p:cNvSpPr>
          <p:nvPr>
            <p:ph type="title"/>
          </p:nvPr>
        </p:nvSpPr>
        <p:spPr>
          <a:xfrm>
            <a:off x="0" y="381000"/>
            <a:ext cx="7696200" cy="533400"/>
          </a:xfrm>
        </p:spPr>
        <p:txBody>
          <a:bodyPr/>
          <a:lstStyle/>
          <a:p>
            <a:pPr algn="ctr" eaLnBrk="1" hangingPunct="1">
              <a:defRPr/>
            </a:pPr>
            <a:r>
              <a:rPr lang="en-US" sz="2400" b="1" dirty="0" smtClean="0">
                <a:solidFill>
                  <a:srgbClr val="000000"/>
                </a:solidFill>
                <a:latin typeface="Arial" charset="0"/>
                <a:ea typeface="+mn-ea"/>
                <a:cs typeface="+mn-cs"/>
              </a:rPr>
              <a:t>Quick Examples</a:t>
            </a:r>
            <a:endParaRPr lang="en-US" sz="2400" b="1" dirty="0">
              <a:solidFill>
                <a:srgbClr val="000000"/>
              </a:solidFill>
              <a:latin typeface="Arial" charset="0"/>
              <a:ea typeface="+mn-ea"/>
              <a:cs typeface="+mn-cs"/>
            </a:endParaRPr>
          </a:p>
        </p:txBody>
      </p:sp>
    </p:spTree>
    <p:extLst>
      <p:ext uri="{BB962C8B-B14F-4D97-AF65-F5344CB8AC3E}">
        <p14:creationId xmlns:p14="http://schemas.microsoft.com/office/powerpoint/2010/main" val="2737160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69B2D6FD-5048-458C-AA8B-5E2D63FA6AE4}" type="slidenum">
              <a:rPr lang="en-US" smtClean="0"/>
              <a:pPr>
                <a:defRPr/>
              </a:pPr>
              <a:t>21</a:t>
            </a:fld>
            <a:endParaRPr lang="en-US" dirty="0"/>
          </a:p>
        </p:txBody>
      </p:sp>
      <p:sp>
        <p:nvSpPr>
          <p:cNvPr id="5" name="Rectangle 2"/>
          <p:cNvSpPr>
            <a:spLocks noGrp="1" noChangeArrowheads="1"/>
          </p:cNvSpPr>
          <p:nvPr>
            <p:ph type="title"/>
          </p:nvPr>
        </p:nvSpPr>
        <p:spPr>
          <a:xfrm>
            <a:off x="0" y="381000"/>
            <a:ext cx="7696200" cy="533400"/>
          </a:xfrm>
        </p:spPr>
        <p:txBody>
          <a:bodyPr/>
          <a:lstStyle/>
          <a:p>
            <a:pPr algn="ctr" eaLnBrk="1" hangingPunct="1">
              <a:defRPr/>
            </a:pPr>
            <a:r>
              <a:rPr lang="en-US" sz="2400" b="1" dirty="0" smtClean="0">
                <a:solidFill>
                  <a:srgbClr val="000000"/>
                </a:solidFill>
                <a:latin typeface="Arial" charset="0"/>
                <a:ea typeface="+mn-ea"/>
                <a:cs typeface="+mn-cs"/>
              </a:rPr>
              <a:t>Procedure calling from HTML</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endParaRPr lang="en-US" sz="1600" dirty="0" smtClean="0">
              <a:latin typeface="Arial" pitchFamily="34" charset="0"/>
              <a:cs typeface="Arial" pitchFamily="34" charset="0"/>
            </a:endParaRPr>
          </a:p>
          <a:p>
            <a:pPr eaLnBrk="1" hangingPunct="1">
              <a:defRPr/>
            </a:pPr>
            <a:r>
              <a:rPr lang="en-US" sz="1600" dirty="0" smtClean="0">
                <a:latin typeface="Arial" pitchFamily="34" charset="0"/>
                <a:cs typeface="Arial" pitchFamily="34" charset="0"/>
              </a:rPr>
              <a:t>Three ways to call procedures</a:t>
            </a:r>
          </a:p>
          <a:p>
            <a:pPr lvl="1" eaLnBrk="1" hangingPunct="1">
              <a:buFont typeface="Wingdings" pitchFamily="2" charset="2"/>
              <a:buChar char="§"/>
              <a:defRPr/>
            </a:pPr>
            <a:r>
              <a:rPr lang="en-US" sz="1300" dirty="0" smtClean="0">
                <a:latin typeface="Arial" pitchFamily="34" charset="0"/>
                <a:cs typeface="Arial" pitchFamily="34" charset="0"/>
              </a:rPr>
              <a:t>Calling an procedure from the HTML Layout painter</a:t>
            </a:r>
          </a:p>
          <a:p>
            <a:pPr lvl="1" eaLnBrk="1" hangingPunct="1">
              <a:buFont typeface="Wingdings" pitchFamily="2" charset="2"/>
              <a:buChar char="§"/>
              <a:defRPr/>
            </a:pPr>
            <a:r>
              <a:rPr lang="en-US" sz="1300" dirty="0" smtClean="0">
                <a:latin typeface="Arial" pitchFamily="34" charset="0"/>
                <a:cs typeface="Arial" pitchFamily="34" charset="0"/>
              </a:rPr>
              <a:t>Using the FORM Tag</a:t>
            </a:r>
          </a:p>
          <a:p>
            <a:pPr lvl="1" eaLnBrk="1" hangingPunct="1">
              <a:buFont typeface="Wingdings" pitchFamily="2" charset="2"/>
              <a:buChar char="§"/>
              <a:defRPr/>
            </a:pPr>
            <a:r>
              <a:rPr lang="en-US" sz="1300" dirty="0" smtClean="0">
                <a:latin typeface="Arial" pitchFamily="34" charset="0"/>
                <a:cs typeface="Arial" pitchFamily="34" charset="0"/>
              </a:rPr>
              <a:t>Using URL Redirect</a:t>
            </a:r>
          </a:p>
          <a:p>
            <a:pPr eaLnBrk="1" hangingPunct="1">
              <a:buFont typeface="Wingdings" pitchFamily="2" charset="2"/>
              <a:buChar char="§"/>
              <a:defRPr/>
            </a:pPr>
            <a:endParaRPr lang="en-US" sz="1600" dirty="0" smtClean="0">
              <a:latin typeface="Arial" pitchFamily="34" charset="0"/>
              <a:cs typeface="Arial" pitchFamily="34" charset="0"/>
            </a:endParaRPr>
          </a:p>
          <a:p>
            <a:pPr marL="0" indent="0" eaLnBrk="1" hangingPunct="1">
              <a:buFontTx/>
              <a:buNone/>
              <a:defRPr/>
            </a:pPr>
            <a:endParaRPr lang="en-US" sz="1600" dirty="0" smtClean="0">
              <a:latin typeface="Arial" pitchFamily="34" charset="0"/>
              <a:cs typeface="Arial" pitchFamily="34" charset="0"/>
            </a:endParaRPr>
          </a:p>
          <a:p>
            <a:pPr eaLnBrk="1" hangingPunct="1">
              <a:defRPr/>
            </a:pPr>
            <a:r>
              <a:rPr lang="en-US" sz="1600" dirty="0" smtClean="0">
                <a:latin typeface="Arial" pitchFamily="34" charset="0"/>
                <a:cs typeface="Arial" pitchFamily="34" charset="0"/>
              </a:rPr>
              <a:t>Problem Statement:</a:t>
            </a:r>
          </a:p>
          <a:p>
            <a:pPr marL="0" indent="0" algn="just" eaLnBrk="1" hangingPunct="1">
              <a:buFontTx/>
              <a:buNone/>
              <a:defRPr/>
            </a:pPr>
            <a:endParaRPr lang="en-US" sz="1600" dirty="0" smtClean="0">
              <a:latin typeface="Arial" pitchFamily="34" charset="0"/>
              <a:cs typeface="Arial" pitchFamily="34" charset="0"/>
            </a:endParaRPr>
          </a:p>
          <a:p>
            <a:pPr marL="0" indent="0" algn="just" eaLnBrk="1" hangingPunct="1">
              <a:buFontTx/>
              <a:buNone/>
              <a:defRPr/>
            </a:pPr>
            <a:r>
              <a:rPr lang="en-US" sz="1600" dirty="0" smtClean="0">
                <a:latin typeface="Arial" pitchFamily="34" charset="0"/>
                <a:cs typeface="Arial" pitchFamily="34" charset="0"/>
              </a:rPr>
              <a:t>Create a procedure which would accept the input parameter Country, Car in order to display all the columns from the car data source for the given input. </a:t>
            </a:r>
          </a:p>
          <a:p>
            <a:pPr marL="0" indent="0" algn="just" eaLnBrk="1" hangingPunct="1">
              <a:buFontTx/>
              <a:buNone/>
              <a:defRPr/>
            </a:pPr>
            <a:endParaRPr lang="en-US" sz="1600" dirty="0" smtClean="0">
              <a:latin typeface="Arial" pitchFamily="34" charset="0"/>
              <a:cs typeface="Arial" pitchFamily="34" charset="0"/>
            </a:endParaRPr>
          </a:p>
          <a:p>
            <a:pPr marL="0" indent="0" algn="just" eaLnBrk="1" hangingPunct="1">
              <a:buFontTx/>
              <a:buNone/>
              <a:defRPr/>
            </a:pPr>
            <a:r>
              <a:rPr lang="en-US" sz="1600" dirty="0" smtClean="0">
                <a:latin typeface="Arial" pitchFamily="34" charset="0"/>
                <a:cs typeface="Arial" pitchFamily="34" charset="0"/>
              </a:rPr>
              <a:t>Create a HTML page using both HTML Layout painter and by using the FORM tag method to pass the parameter to the procedure.</a:t>
            </a:r>
          </a:p>
        </p:txBody>
      </p:sp>
    </p:spTree>
    <p:extLst>
      <p:ext uri="{BB962C8B-B14F-4D97-AF65-F5344CB8AC3E}">
        <p14:creationId xmlns:p14="http://schemas.microsoft.com/office/powerpoint/2010/main" val="37949823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8EF49A3A-6FBF-49D1-95A8-05BB8E993D47}" type="slidenum">
              <a:rPr lang="en-US" smtClean="0"/>
              <a:pPr>
                <a:defRPr/>
              </a:pPr>
              <a:t>22</a:t>
            </a:fld>
            <a:endParaRPr lang="en-US" dirty="0"/>
          </a:p>
        </p:txBody>
      </p:sp>
      <p:sp>
        <p:nvSpPr>
          <p:cNvPr id="5" name="Rectangle 2"/>
          <p:cNvSpPr>
            <a:spLocks noGrp="1" noChangeArrowheads="1"/>
          </p:cNvSpPr>
          <p:nvPr>
            <p:ph type="title"/>
          </p:nvPr>
        </p:nvSpPr>
        <p:spPr>
          <a:xfrm>
            <a:off x="0" y="381000"/>
            <a:ext cx="7696200" cy="533400"/>
          </a:xfrm>
        </p:spPr>
        <p:txBody>
          <a:bodyPr/>
          <a:lstStyle/>
          <a:p>
            <a:pPr algn="ctr" eaLnBrk="1" hangingPunct="1">
              <a:defRPr/>
            </a:pPr>
            <a:r>
              <a:rPr lang="en-US" sz="2400" b="1" dirty="0" smtClean="0">
                <a:solidFill>
                  <a:srgbClr val="000000"/>
                </a:solidFill>
                <a:latin typeface="Arial" charset="0"/>
                <a:ea typeface="+mn-ea"/>
                <a:cs typeface="+mn-cs"/>
              </a:rPr>
              <a:t>Using Procedure variables in HTML</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endParaRPr lang="en-US" sz="1600" dirty="0" smtClean="0">
              <a:latin typeface="Arial" pitchFamily="34" charset="0"/>
              <a:cs typeface="Arial" pitchFamily="34" charset="0"/>
            </a:endParaRPr>
          </a:p>
          <a:p>
            <a:pPr eaLnBrk="1" hangingPunct="1">
              <a:defRPr/>
            </a:pPr>
            <a:r>
              <a:rPr lang="en-US" sz="1600" dirty="0">
                <a:latin typeface="Arial" pitchFamily="34" charset="0"/>
                <a:cs typeface="Arial" pitchFamily="34" charset="0"/>
              </a:rPr>
              <a:t>Procedure (amper) variables can easily be used in </a:t>
            </a:r>
            <a:r>
              <a:rPr lang="en-US" sz="1600" dirty="0" smtClean="0">
                <a:latin typeface="Arial" pitchFamily="34" charset="0"/>
                <a:cs typeface="Arial" pitchFamily="34" charset="0"/>
              </a:rPr>
              <a:t>HTML</a:t>
            </a:r>
          </a:p>
          <a:p>
            <a:pPr eaLnBrk="1" hangingPunct="1">
              <a:defRPr/>
            </a:pPr>
            <a:endParaRPr lang="en-US" sz="1600" dirty="0" smtClean="0">
              <a:latin typeface="Arial" pitchFamily="34" charset="0"/>
              <a:cs typeface="Arial" pitchFamily="34" charset="0"/>
            </a:endParaRPr>
          </a:p>
          <a:p>
            <a:pPr marL="0" indent="0" eaLnBrk="1" hangingPunct="1">
              <a:buFont typeface="Wingdings" pitchFamily="2" charset="2"/>
              <a:buNone/>
              <a:defRPr/>
            </a:pPr>
            <a:endParaRPr lang="en-US" sz="1600" dirty="0">
              <a:latin typeface="Arial" pitchFamily="34" charset="0"/>
              <a:cs typeface="Arial" pitchFamily="34" charset="0"/>
            </a:endParaRPr>
          </a:p>
          <a:p>
            <a:pPr eaLnBrk="1" hangingPunct="1">
              <a:defRPr/>
            </a:pPr>
            <a:r>
              <a:rPr lang="en-US" sz="1600" dirty="0">
                <a:latin typeface="Arial" pitchFamily="34" charset="0"/>
                <a:cs typeface="Arial" pitchFamily="34" charset="0"/>
              </a:rPr>
              <a:t>HTML styling can be used to display hold files and amper </a:t>
            </a:r>
            <a:r>
              <a:rPr lang="en-US" sz="1600" dirty="0" smtClean="0">
                <a:latin typeface="Arial" pitchFamily="34" charset="0"/>
                <a:cs typeface="Arial" pitchFamily="34" charset="0"/>
              </a:rPr>
              <a:t>variables</a:t>
            </a:r>
          </a:p>
          <a:p>
            <a:pPr eaLnBrk="1" hangingPunct="1">
              <a:defRPr/>
            </a:pPr>
            <a:endParaRPr lang="en-US" sz="1600" dirty="0">
              <a:latin typeface="Arial" pitchFamily="34" charset="0"/>
              <a:cs typeface="Arial" pitchFamily="34" charset="0"/>
            </a:endParaRPr>
          </a:p>
          <a:p>
            <a:pPr eaLnBrk="1" hangingPunct="1">
              <a:defRPr/>
            </a:pPr>
            <a:endParaRPr lang="en-US" sz="1600" dirty="0">
              <a:latin typeface="Arial" pitchFamily="34" charset="0"/>
              <a:cs typeface="Arial" pitchFamily="34" charset="0"/>
            </a:endParaRPr>
          </a:p>
          <a:p>
            <a:pPr eaLnBrk="1" hangingPunct="1">
              <a:defRPr/>
            </a:pPr>
            <a:r>
              <a:rPr lang="en-US" sz="1600" dirty="0">
                <a:latin typeface="Arial" pitchFamily="34" charset="0"/>
                <a:cs typeface="Arial" pitchFamily="34" charset="0"/>
              </a:rPr>
              <a:t>!IBI.AMP.&lt;variable name&gt; for amper variables and !</a:t>
            </a:r>
            <a:r>
              <a:rPr lang="en-US" sz="1600" dirty="0" err="1">
                <a:latin typeface="Arial" pitchFamily="34" charset="0"/>
                <a:cs typeface="Arial" pitchFamily="34" charset="0"/>
              </a:rPr>
              <a:t>IBI.FIL.hold</a:t>
            </a:r>
            <a:r>
              <a:rPr lang="en-US" sz="1600" dirty="0">
                <a:latin typeface="Arial" pitchFamily="34" charset="0"/>
                <a:cs typeface="Arial" pitchFamily="34" charset="0"/>
              </a:rPr>
              <a:t> file name for HTMTABLE types </a:t>
            </a:r>
          </a:p>
        </p:txBody>
      </p:sp>
    </p:spTree>
    <p:extLst>
      <p:ext uri="{BB962C8B-B14F-4D97-AF65-F5344CB8AC3E}">
        <p14:creationId xmlns:p14="http://schemas.microsoft.com/office/powerpoint/2010/main" val="230433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DB76217-487A-476C-9FDE-07995B501B2D}" type="slidenum">
              <a:rPr lang="en-US" smtClean="0"/>
              <a:pPr>
                <a:defRPr/>
              </a:pPr>
              <a:t>23</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External Style Sheets</a:t>
            </a:r>
            <a:endParaRPr lang="en-US" sz="2400" b="1" dirty="0">
              <a:solidFill>
                <a:srgbClr val="000000"/>
              </a:solidFill>
              <a:latin typeface="Arial" charset="0"/>
              <a:ea typeface="+mn-ea"/>
              <a:cs typeface="+mn-cs"/>
            </a:endParaRPr>
          </a:p>
        </p:txBody>
      </p:sp>
      <p:sp>
        <p:nvSpPr>
          <p:cNvPr id="36868"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endParaRPr lang="en-US" sz="1600" dirty="0">
              <a:solidFill>
                <a:schemeClr val="accent2"/>
              </a:solidFill>
              <a:cs typeface="Arial" charset="0"/>
            </a:endParaRPr>
          </a:p>
          <a:p>
            <a:pPr eaLnBrk="1" hangingPunct="1">
              <a:lnSpc>
                <a:spcPct val="95000"/>
              </a:lnSpc>
              <a:spcBef>
                <a:spcPts val="700"/>
              </a:spcBef>
              <a:spcAft>
                <a:spcPct val="100000"/>
              </a:spcAft>
              <a:buClr>
                <a:schemeClr val="accent2"/>
              </a:buClr>
              <a:buSzPct val="60000"/>
              <a:buFont typeface="Wingdings" pitchFamily="2" charset="2"/>
              <a:buChar char="q"/>
            </a:pPr>
            <a:r>
              <a:rPr lang="en-US" sz="1600" dirty="0">
                <a:solidFill>
                  <a:schemeClr val="accent2"/>
                </a:solidFill>
                <a:cs typeface="Arial" charset="0"/>
              </a:rPr>
              <a:t>External style sheets (CSS) are used in almost all web pages</a:t>
            </a:r>
          </a:p>
          <a:p>
            <a:pPr eaLnBrk="1" hangingPunct="1">
              <a:lnSpc>
                <a:spcPct val="95000"/>
              </a:lnSpc>
              <a:spcBef>
                <a:spcPts val="700"/>
              </a:spcBef>
              <a:spcAft>
                <a:spcPct val="100000"/>
              </a:spcAft>
              <a:buClr>
                <a:schemeClr val="accent2"/>
              </a:buClr>
              <a:buSzPct val="60000"/>
              <a:buFont typeface="Wingdings" pitchFamily="2" charset="2"/>
              <a:buChar char="q"/>
            </a:pPr>
            <a:r>
              <a:rPr lang="en-US" sz="1600" dirty="0">
                <a:solidFill>
                  <a:schemeClr val="accent2"/>
                </a:solidFill>
                <a:cs typeface="Arial" charset="0"/>
              </a:rPr>
              <a:t>Helps in maintaining a standard look and feel across the application</a:t>
            </a:r>
          </a:p>
          <a:p>
            <a:pPr eaLnBrk="1" hangingPunct="1">
              <a:lnSpc>
                <a:spcPct val="95000"/>
              </a:lnSpc>
              <a:spcBef>
                <a:spcPts val="700"/>
              </a:spcBef>
              <a:spcAft>
                <a:spcPct val="100000"/>
              </a:spcAft>
              <a:buClr>
                <a:schemeClr val="accent2"/>
              </a:buClr>
              <a:buSzPct val="60000"/>
              <a:buFont typeface="Wingdings" pitchFamily="2" charset="2"/>
              <a:buChar char="q"/>
            </a:pPr>
            <a:r>
              <a:rPr lang="en-US" sz="1600" dirty="0">
                <a:solidFill>
                  <a:schemeClr val="accent2"/>
                </a:solidFill>
                <a:cs typeface="Arial" charset="0"/>
              </a:rPr>
              <a:t>CSS can be used from within the web server or outside</a:t>
            </a:r>
          </a:p>
          <a:p>
            <a:pPr eaLnBrk="1" hangingPunct="1">
              <a:lnSpc>
                <a:spcPct val="95000"/>
              </a:lnSpc>
              <a:spcBef>
                <a:spcPts val="700"/>
              </a:spcBef>
              <a:spcAft>
                <a:spcPct val="100000"/>
              </a:spcAft>
              <a:buClr>
                <a:schemeClr val="accent2"/>
              </a:buClr>
              <a:buSzPct val="60000"/>
              <a:buFont typeface="Wingdings" pitchFamily="2" charset="2"/>
              <a:buChar char="q"/>
            </a:pPr>
            <a:r>
              <a:rPr lang="en-US" sz="1600" dirty="0">
                <a:solidFill>
                  <a:schemeClr val="accent2"/>
                </a:solidFill>
                <a:cs typeface="Arial" charset="0"/>
              </a:rPr>
              <a:t>Example: In case </a:t>
            </a:r>
            <a:r>
              <a:rPr lang="en-US" sz="1600" dirty="0" smtClean="0">
                <a:solidFill>
                  <a:schemeClr val="accent2"/>
                </a:solidFill>
                <a:cs typeface="Arial" charset="0"/>
              </a:rPr>
              <a:t>a company</a:t>
            </a:r>
            <a:r>
              <a:rPr lang="en-US" sz="1600" dirty="0" smtClean="0">
                <a:solidFill>
                  <a:schemeClr val="accent2"/>
                </a:solidFill>
                <a:cs typeface="Arial" charset="0"/>
              </a:rPr>
              <a:t> </a:t>
            </a:r>
            <a:r>
              <a:rPr lang="en-US" sz="1600" dirty="0">
                <a:solidFill>
                  <a:schemeClr val="accent2"/>
                </a:solidFill>
                <a:cs typeface="Arial" charset="0"/>
              </a:rPr>
              <a:t>has a common look and feel across applications, the common style sheet can be used in all reports</a:t>
            </a:r>
          </a:p>
          <a:p>
            <a:pPr eaLnBrk="1" hangingPunct="1">
              <a:lnSpc>
                <a:spcPct val="95000"/>
              </a:lnSpc>
              <a:spcBef>
                <a:spcPts val="700"/>
              </a:spcBef>
              <a:spcAft>
                <a:spcPct val="100000"/>
              </a:spcAft>
              <a:buClr>
                <a:schemeClr val="accent2"/>
              </a:buClr>
              <a:buSzPct val="60000"/>
              <a:buFont typeface="Wingdings" pitchFamily="2" charset="2"/>
              <a:buChar char="q"/>
            </a:pPr>
            <a:r>
              <a:rPr lang="en-US" sz="1600" dirty="0">
                <a:solidFill>
                  <a:schemeClr val="accent2"/>
                </a:solidFill>
                <a:cs typeface="Arial" charset="0"/>
              </a:rPr>
              <a:t>Class names need to be assigned to the report component</a:t>
            </a:r>
          </a:p>
        </p:txBody>
      </p:sp>
    </p:spTree>
    <p:extLst>
      <p:ext uri="{BB962C8B-B14F-4D97-AF65-F5344CB8AC3E}">
        <p14:creationId xmlns:p14="http://schemas.microsoft.com/office/powerpoint/2010/main" val="22036600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9F50844-4BB0-4B33-A4CB-961D51AC1228}" type="slidenum">
              <a:rPr lang="en-US" smtClean="0"/>
              <a:pPr>
                <a:defRPr/>
              </a:pPr>
              <a:t>24</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Agenda</a:t>
            </a:r>
            <a:endParaRPr lang="en-US" sz="2400" b="1" dirty="0">
              <a:solidFill>
                <a:srgbClr val="000000"/>
              </a:solidFill>
              <a:latin typeface="Arial" charset="0"/>
              <a:ea typeface="+mn-ea"/>
              <a:cs typeface="+mn-cs"/>
            </a:endParaRPr>
          </a:p>
        </p:txBody>
      </p:sp>
      <p:sp>
        <p:nvSpPr>
          <p:cNvPr id="37892"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endParaRPr lang="en-US" b="1">
              <a:solidFill>
                <a:schemeClr val="accent2"/>
              </a:solidFill>
              <a:cs typeface="Arial" charset="0"/>
            </a:endParaRPr>
          </a:p>
          <a:p>
            <a:pPr lvl="1" eaLnBrk="1" hangingPunct="1">
              <a:lnSpc>
                <a:spcPct val="150000"/>
              </a:lnSpc>
              <a:spcBef>
                <a:spcPts val="550"/>
              </a:spcBef>
              <a:buClr>
                <a:schemeClr val="accent1"/>
              </a:buClr>
              <a:buSzPct val="70000"/>
              <a:buFont typeface="Wingdings" pitchFamily="2" charset="2"/>
              <a:buChar char="q"/>
            </a:pPr>
            <a:r>
              <a:rPr lang="en-US" b="1">
                <a:solidFill>
                  <a:schemeClr val="accent2"/>
                </a:solidFill>
                <a:cs typeface="Arial" charset="0"/>
              </a:rPr>
              <a:t>Set Commands</a:t>
            </a:r>
          </a:p>
          <a:p>
            <a:pPr lvl="1" eaLnBrk="1" hangingPunct="1">
              <a:lnSpc>
                <a:spcPct val="150000"/>
              </a:lnSpc>
              <a:spcBef>
                <a:spcPts val="550"/>
              </a:spcBef>
              <a:buClr>
                <a:schemeClr val="accent1"/>
              </a:buClr>
              <a:buSzPct val="70000"/>
              <a:buFont typeface="Wingdings" pitchFamily="2" charset="2"/>
              <a:buChar char="q"/>
            </a:pPr>
            <a:r>
              <a:rPr lang="en-US" b="1">
                <a:solidFill>
                  <a:schemeClr val="accent2"/>
                </a:solidFill>
                <a:cs typeface="Arial" charset="0"/>
              </a:rPr>
              <a:t>App Commands</a:t>
            </a:r>
          </a:p>
          <a:p>
            <a:pPr lvl="1" eaLnBrk="1" hangingPunct="1">
              <a:lnSpc>
                <a:spcPct val="150000"/>
              </a:lnSpc>
              <a:spcBef>
                <a:spcPts val="550"/>
              </a:spcBef>
              <a:buClr>
                <a:schemeClr val="accent1"/>
              </a:buClr>
              <a:buSzPct val="70000"/>
              <a:buFont typeface="Wingdings" pitchFamily="2" charset="2"/>
              <a:buChar char="q"/>
            </a:pPr>
            <a:r>
              <a:rPr lang="en-US" b="1">
                <a:solidFill>
                  <a:schemeClr val="accent2"/>
                </a:solidFill>
                <a:cs typeface="Arial" charset="0"/>
              </a:rPr>
              <a:t>PDF layout Editor</a:t>
            </a:r>
          </a:p>
          <a:p>
            <a:pPr lvl="1" eaLnBrk="1" hangingPunct="1">
              <a:lnSpc>
                <a:spcPct val="150000"/>
              </a:lnSpc>
              <a:spcBef>
                <a:spcPts val="550"/>
              </a:spcBef>
              <a:buClr>
                <a:schemeClr val="accent1"/>
              </a:buClr>
              <a:buSzPct val="70000"/>
              <a:buFont typeface="Wingdings" pitchFamily="2" charset="2"/>
              <a:buChar char="q"/>
            </a:pPr>
            <a:r>
              <a:rPr lang="en-US" b="1">
                <a:solidFill>
                  <a:schemeClr val="accent2"/>
                </a:solidFill>
                <a:cs typeface="Arial" charset="0"/>
              </a:rPr>
              <a:t>Date functions</a:t>
            </a:r>
          </a:p>
          <a:p>
            <a:pPr lvl="1" eaLnBrk="1" hangingPunct="1">
              <a:lnSpc>
                <a:spcPct val="150000"/>
              </a:lnSpc>
              <a:spcBef>
                <a:spcPts val="550"/>
              </a:spcBef>
              <a:buClr>
                <a:schemeClr val="accent1"/>
              </a:buClr>
              <a:buSzPct val="70000"/>
              <a:buFont typeface="Wingdings" pitchFamily="2" charset="2"/>
              <a:buChar char="q"/>
            </a:pPr>
            <a:r>
              <a:rPr lang="en-US" b="1">
                <a:solidFill>
                  <a:schemeClr val="accent2"/>
                </a:solidFill>
                <a:cs typeface="Arial" charset="0"/>
              </a:rPr>
              <a:t>String Functions</a:t>
            </a:r>
          </a:p>
          <a:p>
            <a:pPr lvl="1" eaLnBrk="1" hangingPunct="1">
              <a:lnSpc>
                <a:spcPct val="150000"/>
              </a:lnSpc>
              <a:spcBef>
                <a:spcPts val="550"/>
              </a:spcBef>
              <a:buClr>
                <a:schemeClr val="accent1"/>
              </a:buClr>
              <a:buSzPct val="70000"/>
              <a:buFont typeface="Wingdings" pitchFamily="2" charset="2"/>
              <a:buChar char="q"/>
            </a:pPr>
            <a:r>
              <a:rPr lang="en-US" b="1">
                <a:solidFill>
                  <a:schemeClr val="accent2"/>
                </a:solidFill>
                <a:cs typeface="Arial" charset="0"/>
              </a:rPr>
              <a:t>Debugging</a:t>
            </a:r>
          </a:p>
        </p:txBody>
      </p:sp>
    </p:spTree>
    <p:extLst>
      <p:ext uri="{BB962C8B-B14F-4D97-AF65-F5344CB8AC3E}">
        <p14:creationId xmlns:p14="http://schemas.microsoft.com/office/powerpoint/2010/main" val="17240808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BE624791-D1F0-4391-A6A3-1D96F6B2BBC9}" type="slidenum">
              <a:rPr lang="en-US" smtClean="0"/>
              <a:pPr>
                <a:defRPr/>
              </a:pPr>
              <a:t>25</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SET Variables</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925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endParaRPr lang="en-US" sz="1600" dirty="0" smtClean="0">
              <a:latin typeface="Arial" pitchFamily="34" charset="0"/>
              <a:cs typeface="Arial" pitchFamily="34" charset="0"/>
            </a:endParaRPr>
          </a:p>
          <a:p>
            <a:pPr marL="342900" indent="-342900" eaLnBrk="1" hangingPunct="1">
              <a:lnSpc>
                <a:spcPct val="120000"/>
              </a:lnSpc>
              <a:spcBef>
                <a:spcPct val="20000"/>
              </a:spcBef>
              <a:spcAft>
                <a:spcPct val="100000"/>
              </a:spcAft>
              <a:buClrTx/>
              <a:buSzTx/>
              <a:buFont typeface="Wingdings" pitchFamily="2" charset="2"/>
              <a:buBlip>
                <a:blip r:embed="rId2"/>
              </a:buBlip>
              <a:defRPr/>
            </a:pPr>
            <a:r>
              <a:rPr lang="en-US" sz="1700" dirty="0">
                <a:latin typeface="Arial" pitchFamily="34" charset="0"/>
                <a:cs typeface="Arial" pitchFamily="34" charset="0"/>
              </a:rPr>
              <a:t>SET variables are used to set certain reporting parameters with appropriate values</a:t>
            </a:r>
          </a:p>
          <a:p>
            <a:pPr marL="342900" indent="-342900" eaLnBrk="1" hangingPunct="1">
              <a:lnSpc>
                <a:spcPct val="120000"/>
              </a:lnSpc>
              <a:spcBef>
                <a:spcPts val="500"/>
              </a:spcBef>
              <a:spcAft>
                <a:spcPts val="500"/>
              </a:spcAft>
              <a:buClrTx/>
              <a:buSzTx/>
              <a:buFont typeface="Wingdings" pitchFamily="2" charset="2"/>
              <a:buBlip>
                <a:blip r:embed="rId2"/>
              </a:buBlip>
              <a:defRPr/>
            </a:pPr>
            <a:r>
              <a:rPr lang="en-US" sz="1700" dirty="0">
                <a:latin typeface="Arial" pitchFamily="34" charset="0"/>
                <a:cs typeface="Arial" pitchFamily="34" charset="0"/>
              </a:rPr>
              <a:t>You can issue a SET command by using the SET tool to generate the command in the stored procedure, or by coding it in a stored procedure. If you use the SET tool, a SET command will be generated for the report you are developing. Set used With ON TABLE SET or ON TABLE GRAPH applies only to the report or graph in which used</a:t>
            </a:r>
          </a:p>
          <a:p>
            <a:pPr marL="342900" indent="-342900" eaLnBrk="1" hangingPunct="1">
              <a:lnSpc>
                <a:spcPct val="120000"/>
              </a:lnSpc>
              <a:spcBef>
                <a:spcPts val="500"/>
              </a:spcBef>
              <a:spcAft>
                <a:spcPts val="500"/>
              </a:spcAft>
              <a:buClrTx/>
              <a:buSzTx/>
              <a:buFont typeface="Wingdings" pitchFamily="2" charset="2"/>
              <a:buBlip>
                <a:blip r:embed="rId2"/>
              </a:buBlip>
              <a:defRPr/>
            </a:pPr>
            <a:r>
              <a:rPr lang="en-US" sz="1700" dirty="0">
                <a:latin typeface="Arial" pitchFamily="34" charset="0"/>
                <a:cs typeface="Arial" pitchFamily="34" charset="0"/>
              </a:rPr>
              <a:t>If you issue more than one SET command for the same parameter, the precedence is as follows:           </a:t>
            </a:r>
          </a:p>
          <a:p>
            <a:pPr marL="342900" indent="-342900" eaLnBrk="1" hangingPunct="1">
              <a:lnSpc>
                <a:spcPct val="120000"/>
              </a:lnSpc>
              <a:spcBef>
                <a:spcPts val="500"/>
              </a:spcBef>
              <a:spcAft>
                <a:spcPts val="500"/>
              </a:spcAft>
              <a:buClrTx/>
              <a:buSzTx/>
              <a:buFont typeface="Wingdings" pitchFamily="2" charset="2"/>
              <a:buNone/>
              <a:defRPr/>
            </a:pPr>
            <a:r>
              <a:rPr lang="en-US" sz="1700" dirty="0">
                <a:latin typeface="Arial" pitchFamily="34" charset="0"/>
                <a:cs typeface="Arial" pitchFamily="34" charset="0"/>
              </a:rPr>
              <a:t>       Developer Studio </a:t>
            </a:r>
          </a:p>
          <a:p>
            <a:pPr marL="742950" lvl="1" indent="-285750" eaLnBrk="1" hangingPunct="1">
              <a:lnSpc>
                <a:spcPct val="80000"/>
              </a:lnSpc>
              <a:spcBef>
                <a:spcPct val="20000"/>
              </a:spcBef>
              <a:buClrTx/>
              <a:buSzTx/>
              <a:buFont typeface="Wingdings" pitchFamily="2" charset="2"/>
              <a:buBlip>
                <a:blip r:embed="rId2"/>
              </a:buBlip>
              <a:defRPr/>
            </a:pPr>
            <a:r>
              <a:rPr lang="en-US" sz="1700" dirty="0">
                <a:latin typeface="Arial" pitchFamily="34" charset="0"/>
                <a:cs typeface="Arial" pitchFamily="34" charset="0"/>
              </a:rPr>
              <a:t>ON TABLE SET or ON GRAPH SET in a stored procedure. </a:t>
            </a:r>
          </a:p>
          <a:p>
            <a:pPr marL="742950" lvl="1" indent="-285750" eaLnBrk="1" hangingPunct="1">
              <a:lnSpc>
                <a:spcPct val="80000"/>
              </a:lnSpc>
              <a:spcBef>
                <a:spcPct val="20000"/>
              </a:spcBef>
              <a:buClrTx/>
              <a:buSzTx/>
              <a:buFont typeface="Wingdings" pitchFamily="2" charset="2"/>
              <a:buBlip>
                <a:blip r:embed="rId2"/>
              </a:buBlip>
              <a:defRPr/>
            </a:pPr>
            <a:r>
              <a:rPr lang="en-US" sz="1700" dirty="0">
                <a:latin typeface="Arial" pitchFamily="34" charset="0"/>
                <a:cs typeface="Arial" pitchFamily="34" charset="0"/>
              </a:rPr>
              <a:t>SET in a stored procedure. </a:t>
            </a:r>
          </a:p>
          <a:p>
            <a:pPr marL="742950" lvl="1" indent="-285750" eaLnBrk="1" hangingPunct="1">
              <a:lnSpc>
                <a:spcPct val="80000"/>
              </a:lnSpc>
              <a:spcBef>
                <a:spcPct val="20000"/>
              </a:spcBef>
              <a:buClrTx/>
              <a:buSzTx/>
              <a:buFont typeface="Wingdings" pitchFamily="2" charset="2"/>
              <a:buNone/>
              <a:defRPr/>
            </a:pPr>
            <a:endParaRPr lang="en-US" sz="1700" dirty="0">
              <a:latin typeface="Arial" pitchFamily="34" charset="0"/>
              <a:cs typeface="Arial" pitchFamily="34" charset="0"/>
            </a:endParaRPr>
          </a:p>
          <a:p>
            <a:pPr marL="742950" lvl="1" indent="-285750" eaLnBrk="1" hangingPunct="1">
              <a:lnSpc>
                <a:spcPct val="80000"/>
              </a:lnSpc>
              <a:spcBef>
                <a:spcPct val="20000"/>
              </a:spcBef>
              <a:buClrTx/>
              <a:buSzTx/>
              <a:buFont typeface="Wingdings" pitchFamily="2" charset="2"/>
              <a:buNone/>
              <a:defRPr/>
            </a:pPr>
            <a:r>
              <a:rPr lang="en-US" sz="1700" dirty="0">
                <a:latin typeface="Arial" pitchFamily="34" charset="0"/>
                <a:cs typeface="Arial" pitchFamily="34" charset="0"/>
              </a:rPr>
              <a:t>WebFOCUS </a:t>
            </a:r>
          </a:p>
          <a:p>
            <a:pPr marL="742950" lvl="1" indent="-285750" eaLnBrk="1" hangingPunct="1">
              <a:lnSpc>
                <a:spcPct val="80000"/>
              </a:lnSpc>
              <a:spcBef>
                <a:spcPct val="20000"/>
              </a:spcBef>
              <a:buClrTx/>
              <a:buSzTx/>
              <a:buFont typeface="Wingdings" pitchFamily="2" charset="2"/>
              <a:buBlip>
                <a:blip r:embed="rId2"/>
              </a:buBlip>
              <a:defRPr/>
            </a:pPr>
            <a:r>
              <a:rPr lang="en-US" sz="1700" dirty="0">
                <a:latin typeface="Arial" pitchFamily="34" charset="0"/>
                <a:cs typeface="Arial" pitchFamily="34" charset="0"/>
              </a:rPr>
              <a:t>SET in a stored procedure. </a:t>
            </a:r>
          </a:p>
          <a:p>
            <a:pPr marL="742950" lvl="1" indent="-285750" eaLnBrk="1" hangingPunct="1">
              <a:lnSpc>
                <a:spcPct val="80000"/>
              </a:lnSpc>
              <a:spcBef>
                <a:spcPct val="20000"/>
              </a:spcBef>
              <a:buClrTx/>
              <a:buSzTx/>
              <a:buFont typeface="Wingdings" pitchFamily="2" charset="2"/>
              <a:buBlip>
                <a:blip r:embed="rId2"/>
              </a:buBlip>
              <a:defRPr/>
            </a:pPr>
            <a:r>
              <a:rPr lang="en-US" sz="1700" dirty="0">
                <a:latin typeface="Arial" pitchFamily="34" charset="0"/>
                <a:cs typeface="Arial" pitchFamily="34" charset="0"/>
              </a:rPr>
              <a:t>SET in the </a:t>
            </a:r>
            <a:r>
              <a:rPr lang="en-US" sz="1700" dirty="0" err="1">
                <a:latin typeface="Arial" pitchFamily="34" charset="0"/>
                <a:cs typeface="Arial" pitchFamily="34" charset="0"/>
              </a:rPr>
              <a:t>site.wfs</a:t>
            </a:r>
            <a:r>
              <a:rPr lang="en-US" sz="1700" dirty="0">
                <a:latin typeface="Arial" pitchFamily="34" charset="0"/>
                <a:cs typeface="Arial" pitchFamily="34" charset="0"/>
              </a:rPr>
              <a:t> or </a:t>
            </a:r>
            <a:r>
              <a:rPr lang="en-US" sz="1700" dirty="0" err="1">
                <a:latin typeface="Arial" pitchFamily="34" charset="0"/>
                <a:cs typeface="Arial" pitchFamily="34" charset="0"/>
              </a:rPr>
              <a:t>ibidir.wfs</a:t>
            </a:r>
            <a:r>
              <a:rPr lang="en-US" sz="1700" dirty="0">
                <a:latin typeface="Arial" pitchFamily="34" charset="0"/>
                <a:cs typeface="Arial" pitchFamily="34" charset="0"/>
              </a:rPr>
              <a:t> file. </a:t>
            </a:r>
          </a:p>
          <a:p>
            <a:pPr marL="742950" lvl="1" indent="-285750" eaLnBrk="1" hangingPunct="1">
              <a:lnSpc>
                <a:spcPct val="80000"/>
              </a:lnSpc>
              <a:spcBef>
                <a:spcPct val="20000"/>
              </a:spcBef>
              <a:buClrTx/>
              <a:buSzTx/>
              <a:buFont typeface="Wingdings" pitchFamily="2" charset="2"/>
              <a:buBlip>
                <a:blip r:embed="rId2"/>
              </a:buBlip>
              <a:defRPr/>
            </a:pPr>
            <a:r>
              <a:rPr lang="en-US" sz="1700" dirty="0">
                <a:latin typeface="Arial" pitchFamily="34" charset="0"/>
                <a:cs typeface="Arial" pitchFamily="34" charset="0"/>
              </a:rPr>
              <a:t>SET in a profile on the WebFOCUS Reporting Server. </a:t>
            </a:r>
          </a:p>
          <a:p>
            <a:pPr marL="1600200" lvl="3" indent="-228600" eaLnBrk="1" hangingPunct="1">
              <a:lnSpc>
                <a:spcPct val="80000"/>
              </a:lnSpc>
              <a:spcBef>
                <a:spcPct val="20000"/>
              </a:spcBef>
              <a:buClrTx/>
              <a:buSzTx/>
              <a:buFontTx/>
              <a:buChar char="–"/>
              <a:defRPr/>
            </a:pPr>
            <a:r>
              <a:rPr lang="en-US" sz="1700" dirty="0">
                <a:latin typeface="Arial" pitchFamily="34" charset="0"/>
                <a:cs typeface="Arial" pitchFamily="34" charset="0"/>
              </a:rPr>
              <a:t>In a global profile. </a:t>
            </a:r>
          </a:p>
          <a:p>
            <a:pPr marL="1600200" lvl="3" indent="-228600" eaLnBrk="1" hangingPunct="1">
              <a:lnSpc>
                <a:spcPct val="80000"/>
              </a:lnSpc>
              <a:spcBef>
                <a:spcPct val="20000"/>
              </a:spcBef>
              <a:buClrTx/>
              <a:buSzTx/>
              <a:buFontTx/>
              <a:buChar char="–"/>
              <a:defRPr/>
            </a:pPr>
            <a:r>
              <a:rPr lang="en-US" sz="1700" dirty="0">
                <a:latin typeface="Arial" pitchFamily="34" charset="0"/>
                <a:cs typeface="Arial" pitchFamily="34" charset="0"/>
              </a:rPr>
              <a:t>In a group profile. </a:t>
            </a:r>
          </a:p>
          <a:p>
            <a:pPr marL="1600200" lvl="3" indent="-228600" eaLnBrk="1" hangingPunct="1">
              <a:lnSpc>
                <a:spcPct val="80000"/>
              </a:lnSpc>
              <a:spcBef>
                <a:spcPct val="20000"/>
              </a:spcBef>
              <a:buClrTx/>
              <a:buSzTx/>
              <a:buFontTx/>
              <a:buChar char="–"/>
              <a:defRPr/>
            </a:pPr>
            <a:r>
              <a:rPr lang="en-US" sz="1700" dirty="0">
                <a:latin typeface="Arial" pitchFamily="34" charset="0"/>
                <a:cs typeface="Arial" pitchFamily="34" charset="0"/>
              </a:rPr>
              <a:t>In a user profile. </a:t>
            </a:r>
          </a:p>
        </p:txBody>
      </p:sp>
    </p:spTree>
    <p:extLst>
      <p:ext uri="{BB962C8B-B14F-4D97-AF65-F5344CB8AC3E}">
        <p14:creationId xmlns:p14="http://schemas.microsoft.com/office/powerpoint/2010/main" val="34480772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67B8A6A-4A68-4887-8515-3D70F1D0C46B}" type="slidenum">
              <a:rPr lang="en-US" smtClean="0"/>
              <a:pPr>
                <a:defRPr/>
              </a:pPr>
              <a:t>26</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SET Commands</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lnSpcReduction="1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endParaRPr lang="en-US" sz="1600" dirty="0" smtClean="0">
              <a:latin typeface="Arial" pitchFamily="34" charset="0"/>
              <a:cs typeface="Arial" pitchFamily="34" charset="0"/>
            </a:endParaRPr>
          </a:p>
          <a:p>
            <a:pPr eaLnBrk="1" hangingPunct="1">
              <a:defRPr/>
            </a:pPr>
            <a:r>
              <a:rPr lang="en-US" sz="1600" b="1" dirty="0" smtClean="0">
                <a:latin typeface="Arial" pitchFamily="34" charset="0"/>
                <a:cs typeface="Arial" pitchFamily="34" charset="0"/>
              </a:rPr>
              <a:t>BYDISPLAY </a:t>
            </a:r>
            <a:r>
              <a:rPr lang="en-US" sz="1600" dirty="0" smtClean="0">
                <a:latin typeface="Arial" pitchFamily="34" charset="0"/>
                <a:cs typeface="Arial" pitchFamily="34" charset="0"/>
              </a:rPr>
              <a:t>- </a:t>
            </a:r>
            <a:r>
              <a:rPr lang="en-US" sz="1600" dirty="0">
                <a:latin typeface="Arial" pitchFamily="34" charset="0"/>
                <a:cs typeface="Arial" pitchFamily="34" charset="0"/>
              </a:rPr>
              <a:t>Enables the display of the BY field on all rows of an Excel output</a:t>
            </a:r>
          </a:p>
          <a:p>
            <a:pPr eaLnBrk="1" hangingPunct="1">
              <a:defRPr/>
            </a:pPr>
            <a:r>
              <a:rPr lang="en-US" sz="1600" b="1" dirty="0" smtClean="0">
                <a:latin typeface="Arial" pitchFamily="34" charset="0"/>
                <a:cs typeface="Arial" pitchFamily="34" charset="0"/>
              </a:rPr>
              <a:t>NODATA </a:t>
            </a:r>
            <a:r>
              <a:rPr lang="en-US" sz="1600" dirty="0" smtClean="0">
                <a:latin typeface="Arial" pitchFamily="34" charset="0"/>
                <a:cs typeface="Arial" pitchFamily="34" charset="0"/>
              </a:rPr>
              <a:t>– Character </a:t>
            </a:r>
            <a:r>
              <a:rPr lang="en-US" sz="1600" dirty="0">
                <a:latin typeface="Arial" pitchFamily="34" charset="0"/>
                <a:cs typeface="Arial" pitchFamily="34" charset="0"/>
              </a:rPr>
              <a:t>Strings used to indicate missing data in reports</a:t>
            </a:r>
          </a:p>
          <a:p>
            <a:pPr eaLnBrk="1" hangingPunct="1">
              <a:defRPr/>
            </a:pPr>
            <a:r>
              <a:rPr lang="en-US" sz="1600" b="1" dirty="0" smtClean="0">
                <a:latin typeface="Arial" pitchFamily="34" charset="0"/>
                <a:cs typeface="Arial" pitchFamily="34" charset="0"/>
              </a:rPr>
              <a:t>ALL </a:t>
            </a:r>
            <a:r>
              <a:rPr lang="en-US" sz="1600" dirty="0" smtClean="0">
                <a:latin typeface="Arial" pitchFamily="34" charset="0"/>
                <a:cs typeface="Arial" pitchFamily="34" charset="0"/>
              </a:rPr>
              <a:t>- Selects </a:t>
            </a:r>
            <a:r>
              <a:rPr lang="en-US" sz="1600" dirty="0">
                <a:latin typeface="Arial" pitchFamily="34" charset="0"/>
                <a:cs typeface="Arial" pitchFamily="34" charset="0"/>
              </a:rPr>
              <a:t>handling of missing segment instances in report</a:t>
            </a:r>
          </a:p>
          <a:p>
            <a:pPr eaLnBrk="1" hangingPunct="1">
              <a:defRPr/>
            </a:pPr>
            <a:r>
              <a:rPr lang="en-US" sz="1600" b="1" dirty="0" smtClean="0">
                <a:latin typeface="Arial" pitchFamily="34" charset="0"/>
                <a:cs typeface="Arial" pitchFamily="34" charset="0"/>
              </a:rPr>
              <a:t>HOLDMISS </a:t>
            </a:r>
            <a:r>
              <a:rPr lang="en-US" sz="1600" dirty="0" smtClean="0">
                <a:latin typeface="Arial" pitchFamily="34" charset="0"/>
                <a:cs typeface="Arial" pitchFamily="34" charset="0"/>
              </a:rPr>
              <a:t>-</a:t>
            </a:r>
            <a:r>
              <a:rPr lang="en-US" sz="1600" dirty="0">
                <a:latin typeface="Arial" pitchFamily="34" charset="0"/>
                <a:cs typeface="Arial" pitchFamily="34" charset="0"/>
              </a:rPr>
              <a:t>Allows you to store missing values in the hold files </a:t>
            </a:r>
          </a:p>
          <a:p>
            <a:pPr eaLnBrk="1" hangingPunct="1">
              <a:defRPr/>
            </a:pPr>
            <a:r>
              <a:rPr lang="en-US" sz="1600" b="1" dirty="0" smtClean="0">
                <a:latin typeface="Arial" pitchFamily="34" charset="0"/>
                <a:cs typeface="Arial" pitchFamily="34" charset="0"/>
              </a:rPr>
              <a:t>NULL </a:t>
            </a:r>
            <a:r>
              <a:rPr lang="en-US" sz="1600" dirty="0" smtClean="0">
                <a:latin typeface="Arial" pitchFamily="34" charset="0"/>
                <a:cs typeface="Arial" pitchFamily="34" charset="0"/>
              </a:rPr>
              <a:t>-</a:t>
            </a:r>
            <a:r>
              <a:rPr lang="en-US" sz="1600" dirty="0">
                <a:latin typeface="Arial" pitchFamily="34" charset="0"/>
                <a:cs typeface="Arial" pitchFamily="34" charset="0"/>
              </a:rPr>
              <a:t>Propagates missing values to a delimited HOLD file when the field has MISSING=ON in the Master File. The HOLD formats supported for SET NULL=ON are COM, COMT, TAB and TABT.</a:t>
            </a:r>
          </a:p>
          <a:p>
            <a:pPr eaLnBrk="1" hangingPunct="1">
              <a:defRPr/>
            </a:pPr>
            <a:r>
              <a:rPr lang="en-US" sz="1600" b="1" dirty="0" smtClean="0">
                <a:latin typeface="Arial" pitchFamily="34" charset="0"/>
                <a:cs typeface="Arial" pitchFamily="34" charset="0"/>
              </a:rPr>
              <a:t>ASNAMES </a:t>
            </a:r>
            <a:r>
              <a:rPr lang="en-US" sz="1600" dirty="0" smtClean="0">
                <a:latin typeface="Arial" pitchFamily="34" charset="0"/>
                <a:cs typeface="Arial" pitchFamily="34" charset="0"/>
              </a:rPr>
              <a:t>-</a:t>
            </a:r>
            <a:r>
              <a:rPr lang="en-US" sz="1600" dirty="0">
                <a:latin typeface="Arial" pitchFamily="34" charset="0"/>
                <a:cs typeface="Arial" pitchFamily="34" charset="0"/>
              </a:rPr>
              <a:t>Causes text specified in an AS phrase to be used as the fieldname in the HOLD MASTER</a:t>
            </a:r>
          </a:p>
          <a:p>
            <a:pPr eaLnBrk="1" hangingPunct="1">
              <a:defRPr/>
            </a:pPr>
            <a:r>
              <a:rPr lang="en-US" sz="1600" b="1" dirty="0" smtClean="0">
                <a:latin typeface="Arial" pitchFamily="34" charset="0"/>
                <a:cs typeface="Arial" pitchFamily="34" charset="0"/>
              </a:rPr>
              <a:t>EMPTYREPORT </a:t>
            </a:r>
            <a:r>
              <a:rPr lang="en-US" sz="1600" dirty="0" smtClean="0">
                <a:latin typeface="Arial" pitchFamily="34" charset="0"/>
                <a:cs typeface="Arial" pitchFamily="34" charset="0"/>
              </a:rPr>
              <a:t>-</a:t>
            </a:r>
            <a:r>
              <a:rPr lang="en-US" sz="1600" dirty="0">
                <a:latin typeface="Arial" pitchFamily="34" charset="0"/>
                <a:cs typeface="Arial" pitchFamily="34" charset="0"/>
              </a:rPr>
              <a:t>When EMPTYREPORT is set to OFF, TABLE and GRAPH requests that generate zero records will not produce a Report Viewer report. When set ON, FOCUS will behave as previous versions.</a:t>
            </a:r>
          </a:p>
          <a:p>
            <a:pPr eaLnBrk="1" hangingPunct="1">
              <a:defRPr/>
            </a:pPr>
            <a:r>
              <a:rPr lang="en-US" sz="1600" b="1" dirty="0" smtClean="0">
                <a:latin typeface="Arial" pitchFamily="34" charset="0"/>
                <a:cs typeface="Arial" pitchFamily="34" charset="0"/>
              </a:rPr>
              <a:t>SQUEEZE </a:t>
            </a:r>
            <a:r>
              <a:rPr lang="en-US" sz="1600" dirty="0" smtClean="0">
                <a:latin typeface="Arial" pitchFamily="34" charset="0"/>
                <a:cs typeface="Arial" pitchFamily="34" charset="0"/>
              </a:rPr>
              <a:t>-</a:t>
            </a:r>
            <a:r>
              <a:rPr lang="en-US" sz="1600" dirty="0">
                <a:latin typeface="Arial" pitchFamily="34" charset="0"/>
                <a:cs typeface="Arial" pitchFamily="34" charset="0"/>
              </a:rPr>
              <a:t>Compress columns to width of widest data instance.</a:t>
            </a:r>
          </a:p>
          <a:p>
            <a:pPr eaLnBrk="1" hangingPunct="1">
              <a:defRPr/>
            </a:pPr>
            <a:r>
              <a:rPr lang="en-US" sz="1600" b="1" dirty="0" smtClean="0">
                <a:latin typeface="Arial" pitchFamily="34" charset="0"/>
                <a:cs typeface="Arial" pitchFamily="34" charset="0"/>
              </a:rPr>
              <a:t>HOLDLIST </a:t>
            </a:r>
            <a:r>
              <a:rPr lang="en-US" sz="1600" dirty="0" smtClean="0">
                <a:latin typeface="Arial" pitchFamily="34" charset="0"/>
                <a:cs typeface="Arial" pitchFamily="34" charset="0"/>
              </a:rPr>
              <a:t>- </a:t>
            </a:r>
            <a:r>
              <a:rPr lang="en-US" sz="1600" dirty="0">
                <a:latin typeface="Arial" pitchFamily="34" charset="0"/>
                <a:cs typeface="Arial" pitchFamily="34" charset="0"/>
              </a:rPr>
              <a:t>with </a:t>
            </a:r>
            <a:r>
              <a:rPr lang="en-US" sz="1600" dirty="0" err="1">
                <a:latin typeface="Arial" pitchFamily="34" charset="0"/>
                <a:cs typeface="Arial" pitchFamily="34" charset="0"/>
              </a:rPr>
              <a:t>holdlist</a:t>
            </a:r>
            <a:r>
              <a:rPr lang="en-US" sz="1600" dirty="0">
                <a:latin typeface="Arial" pitchFamily="34" charset="0"/>
                <a:cs typeface="Arial" pitchFamily="34" charset="0"/>
              </a:rPr>
              <a:t> set to PRINTONLY will include only those fields in the hold and </a:t>
            </a:r>
            <a:r>
              <a:rPr lang="en-US" sz="1600" dirty="0" err="1">
                <a:latin typeface="Arial" pitchFamily="34" charset="0"/>
                <a:cs typeface="Arial" pitchFamily="34" charset="0"/>
              </a:rPr>
              <a:t>pchold</a:t>
            </a:r>
            <a:r>
              <a:rPr lang="en-US" sz="1600" dirty="0">
                <a:latin typeface="Arial" pitchFamily="34" charset="0"/>
                <a:cs typeface="Arial" pitchFamily="34" charset="0"/>
              </a:rPr>
              <a:t> that are specified in the report request</a:t>
            </a:r>
          </a:p>
          <a:p>
            <a:pPr eaLnBrk="1" hangingPunct="1">
              <a:defRPr/>
            </a:pPr>
            <a:r>
              <a:rPr lang="en-US" sz="1600" b="1" dirty="0" smtClean="0">
                <a:latin typeface="Arial" pitchFamily="34" charset="0"/>
                <a:cs typeface="Arial" pitchFamily="34" charset="0"/>
              </a:rPr>
              <a:t>RECORDLIMIT</a:t>
            </a:r>
            <a:r>
              <a:rPr lang="en-US" sz="1600" dirty="0" smtClean="0">
                <a:latin typeface="Arial" pitchFamily="34" charset="0"/>
                <a:cs typeface="Arial" pitchFamily="34" charset="0"/>
              </a:rPr>
              <a:t>- can be explicitly set to a specific value</a:t>
            </a:r>
            <a:endParaRPr lang="en-US" sz="1600" dirty="0">
              <a:latin typeface="Arial" pitchFamily="34" charset="0"/>
              <a:cs typeface="Arial" pitchFamily="34" charset="0"/>
            </a:endParaRPr>
          </a:p>
        </p:txBody>
      </p:sp>
    </p:spTree>
    <p:extLst>
      <p:ext uri="{BB962C8B-B14F-4D97-AF65-F5344CB8AC3E}">
        <p14:creationId xmlns:p14="http://schemas.microsoft.com/office/powerpoint/2010/main" val="3966339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C33FA11-F365-4856-A53B-BC37E4ECD719}" type="slidenum">
              <a:rPr lang="en-US" smtClean="0"/>
              <a:pPr>
                <a:defRPr/>
              </a:pPr>
              <a:t>27</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APP Commands</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92500" lnSpcReduction="1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342900" indent="-342900" eaLnBrk="1" hangingPunct="1">
              <a:lnSpc>
                <a:spcPct val="120000"/>
              </a:lnSpc>
              <a:spcBef>
                <a:spcPct val="20000"/>
              </a:spcBef>
              <a:spcAft>
                <a:spcPct val="50000"/>
              </a:spcAft>
              <a:buClrTx/>
              <a:buSzTx/>
              <a:buFont typeface="Wingdings" pitchFamily="2" charset="2"/>
              <a:buNone/>
              <a:defRPr/>
            </a:pPr>
            <a:r>
              <a:rPr lang="en-US" sz="1400" b="1" kern="0" dirty="0" smtClean="0">
                <a:solidFill>
                  <a:srgbClr val="000000"/>
                </a:solidFill>
                <a:latin typeface="Arial"/>
              </a:rPr>
              <a:t>Search </a:t>
            </a:r>
            <a:r>
              <a:rPr lang="en-US" sz="1400" b="1" kern="0" dirty="0">
                <a:solidFill>
                  <a:srgbClr val="000000"/>
                </a:solidFill>
                <a:latin typeface="Arial"/>
              </a:rPr>
              <a:t>Path Commands</a:t>
            </a:r>
          </a:p>
          <a:p>
            <a:pPr eaLnBrk="1" hangingPunct="1">
              <a:lnSpc>
                <a:spcPct val="120000"/>
              </a:lnSpc>
              <a:spcBef>
                <a:spcPct val="20000"/>
              </a:spcBef>
              <a:spcAft>
                <a:spcPct val="50000"/>
              </a:spcAft>
              <a:buClrTx/>
              <a:buSzTx/>
              <a:defRPr/>
            </a:pPr>
            <a:r>
              <a:rPr lang="en-US" sz="1400" kern="0" dirty="0">
                <a:solidFill>
                  <a:srgbClr val="000000"/>
                </a:solidFill>
                <a:latin typeface="Arial"/>
              </a:rPr>
              <a:t>APP PATH – Sets or resets the directory search path</a:t>
            </a:r>
          </a:p>
          <a:p>
            <a:pPr eaLnBrk="1" hangingPunct="1">
              <a:lnSpc>
                <a:spcPct val="120000"/>
              </a:lnSpc>
              <a:spcBef>
                <a:spcPct val="20000"/>
              </a:spcBef>
              <a:spcAft>
                <a:spcPct val="50000"/>
              </a:spcAft>
              <a:buClrTx/>
              <a:buSzTx/>
              <a:defRPr/>
            </a:pPr>
            <a:r>
              <a:rPr lang="en-US" sz="1400" kern="0" dirty="0">
                <a:solidFill>
                  <a:srgbClr val="000000"/>
                </a:solidFill>
                <a:latin typeface="Arial"/>
              </a:rPr>
              <a:t>APP SHOWPATH - Lists all the currently active applications in the search path</a:t>
            </a:r>
          </a:p>
          <a:p>
            <a:pPr marL="0" indent="0" eaLnBrk="1" hangingPunct="1">
              <a:lnSpc>
                <a:spcPct val="120000"/>
              </a:lnSpc>
              <a:spcBef>
                <a:spcPct val="20000"/>
              </a:spcBef>
              <a:spcAft>
                <a:spcPct val="50000"/>
              </a:spcAft>
              <a:buClrTx/>
              <a:buSzTx/>
              <a:buFont typeface="Wingdings" pitchFamily="2" charset="2"/>
              <a:buNone/>
              <a:defRPr/>
            </a:pPr>
            <a:r>
              <a:rPr lang="en-US" sz="1400" b="1" kern="0" dirty="0">
                <a:solidFill>
                  <a:srgbClr val="000000"/>
                </a:solidFill>
                <a:latin typeface="Arial"/>
              </a:rPr>
              <a:t>Application Management Commands</a:t>
            </a:r>
          </a:p>
          <a:p>
            <a:pPr eaLnBrk="1" hangingPunct="1">
              <a:lnSpc>
                <a:spcPct val="120000"/>
              </a:lnSpc>
              <a:spcBef>
                <a:spcPct val="20000"/>
              </a:spcBef>
              <a:spcAft>
                <a:spcPct val="50000"/>
              </a:spcAft>
              <a:buClrTx/>
              <a:buSzTx/>
              <a:defRPr/>
            </a:pPr>
            <a:r>
              <a:rPr lang="en-US" sz="1400" kern="0" dirty="0">
                <a:solidFill>
                  <a:srgbClr val="000000"/>
                </a:solidFill>
                <a:latin typeface="Arial"/>
              </a:rPr>
              <a:t>APP CREATE – creates a application under the app root location</a:t>
            </a:r>
          </a:p>
          <a:p>
            <a:pPr eaLnBrk="1" hangingPunct="1">
              <a:lnSpc>
                <a:spcPct val="120000"/>
              </a:lnSpc>
              <a:spcBef>
                <a:spcPct val="20000"/>
              </a:spcBef>
              <a:spcAft>
                <a:spcPct val="50000"/>
              </a:spcAft>
              <a:buClrTx/>
              <a:buSzTx/>
              <a:defRPr/>
            </a:pPr>
            <a:r>
              <a:rPr lang="en-US" sz="1400" kern="0" dirty="0">
                <a:solidFill>
                  <a:srgbClr val="000000"/>
                </a:solidFill>
                <a:latin typeface="Arial"/>
              </a:rPr>
              <a:t>APP DELETE – Deletes a application</a:t>
            </a:r>
          </a:p>
          <a:p>
            <a:pPr eaLnBrk="1" hangingPunct="1">
              <a:lnSpc>
                <a:spcPct val="120000"/>
              </a:lnSpc>
              <a:spcBef>
                <a:spcPct val="20000"/>
              </a:spcBef>
              <a:spcAft>
                <a:spcPct val="50000"/>
              </a:spcAft>
              <a:buClrTx/>
              <a:buSzTx/>
              <a:defRPr/>
            </a:pPr>
            <a:r>
              <a:rPr lang="en-US" sz="1400" kern="0" dirty="0">
                <a:solidFill>
                  <a:srgbClr val="000000"/>
                </a:solidFill>
                <a:latin typeface="Arial"/>
              </a:rPr>
              <a:t>APP RENAME – Renames a application</a:t>
            </a:r>
          </a:p>
          <a:p>
            <a:pPr marL="0" indent="0" eaLnBrk="1" hangingPunct="1">
              <a:lnSpc>
                <a:spcPct val="120000"/>
              </a:lnSpc>
              <a:spcBef>
                <a:spcPct val="20000"/>
              </a:spcBef>
              <a:spcAft>
                <a:spcPct val="50000"/>
              </a:spcAft>
              <a:buClrTx/>
              <a:buSzTx/>
              <a:buFont typeface="Wingdings" pitchFamily="2" charset="2"/>
              <a:buNone/>
              <a:defRPr/>
            </a:pPr>
            <a:r>
              <a:rPr lang="en-US" sz="1400" b="1" kern="0" dirty="0">
                <a:solidFill>
                  <a:srgbClr val="000000"/>
                </a:solidFill>
                <a:latin typeface="Arial"/>
              </a:rPr>
              <a:t>File Management Commands</a:t>
            </a:r>
          </a:p>
          <a:p>
            <a:pPr eaLnBrk="1" hangingPunct="1">
              <a:lnSpc>
                <a:spcPct val="120000"/>
              </a:lnSpc>
              <a:spcBef>
                <a:spcPct val="20000"/>
              </a:spcBef>
              <a:spcAft>
                <a:spcPct val="50000"/>
              </a:spcAft>
              <a:buClrTx/>
              <a:buSzTx/>
              <a:defRPr/>
            </a:pPr>
            <a:r>
              <a:rPr lang="en-US" sz="1400" kern="0" dirty="0">
                <a:solidFill>
                  <a:srgbClr val="000000"/>
                </a:solidFill>
                <a:latin typeface="Arial"/>
              </a:rPr>
              <a:t>APP COPY – copies contents of one application to another application</a:t>
            </a:r>
          </a:p>
          <a:p>
            <a:pPr eaLnBrk="1" hangingPunct="1">
              <a:lnSpc>
                <a:spcPct val="120000"/>
              </a:lnSpc>
              <a:spcBef>
                <a:spcPct val="20000"/>
              </a:spcBef>
              <a:spcAft>
                <a:spcPct val="50000"/>
              </a:spcAft>
              <a:buClrTx/>
              <a:buSzTx/>
              <a:defRPr/>
            </a:pPr>
            <a:r>
              <a:rPr lang="en-US" sz="1400" kern="0" dirty="0">
                <a:solidFill>
                  <a:srgbClr val="000000"/>
                </a:solidFill>
                <a:latin typeface="Arial"/>
              </a:rPr>
              <a:t>APP COPYF[ILE] – Copies a single file/component to second application</a:t>
            </a:r>
          </a:p>
          <a:p>
            <a:pPr marL="0" indent="0" eaLnBrk="1" hangingPunct="1">
              <a:lnSpc>
                <a:spcPct val="120000"/>
              </a:lnSpc>
              <a:spcBef>
                <a:spcPct val="20000"/>
              </a:spcBef>
              <a:spcAft>
                <a:spcPct val="50000"/>
              </a:spcAft>
              <a:buClrTx/>
              <a:buSzTx/>
              <a:buFont typeface="Wingdings" pitchFamily="2" charset="2"/>
              <a:buNone/>
              <a:defRPr/>
            </a:pPr>
            <a:r>
              <a:rPr lang="en-US" sz="1400" b="1" kern="0" dirty="0" smtClean="0">
                <a:solidFill>
                  <a:srgbClr val="000000"/>
                </a:solidFill>
                <a:latin typeface="Arial"/>
              </a:rPr>
              <a:t>Output </a:t>
            </a:r>
            <a:r>
              <a:rPr lang="en-US" sz="1400" b="1" kern="0" dirty="0">
                <a:solidFill>
                  <a:srgbClr val="000000"/>
                </a:solidFill>
                <a:latin typeface="Arial"/>
              </a:rPr>
              <a:t>Redirection Commands</a:t>
            </a:r>
          </a:p>
          <a:p>
            <a:pPr eaLnBrk="1" hangingPunct="1">
              <a:lnSpc>
                <a:spcPct val="120000"/>
              </a:lnSpc>
              <a:spcBef>
                <a:spcPct val="20000"/>
              </a:spcBef>
              <a:spcAft>
                <a:spcPct val="50000"/>
              </a:spcAft>
              <a:buClrTx/>
              <a:buSzTx/>
              <a:defRPr/>
            </a:pPr>
            <a:r>
              <a:rPr lang="en-US" sz="1400" kern="0" dirty="0">
                <a:solidFill>
                  <a:srgbClr val="000000"/>
                </a:solidFill>
                <a:latin typeface="Arial"/>
              </a:rPr>
              <a:t>APP HOLD – Controls where the output files are created for any write process in the application</a:t>
            </a:r>
          </a:p>
          <a:p>
            <a:pPr eaLnBrk="1" hangingPunct="1">
              <a:lnSpc>
                <a:spcPct val="120000"/>
              </a:lnSpc>
              <a:spcBef>
                <a:spcPct val="20000"/>
              </a:spcBef>
              <a:spcAft>
                <a:spcPct val="50000"/>
              </a:spcAft>
              <a:buClrTx/>
              <a:buSzTx/>
              <a:defRPr/>
            </a:pPr>
            <a:r>
              <a:rPr lang="en-US" sz="1400" kern="0" dirty="0">
                <a:solidFill>
                  <a:srgbClr val="000000"/>
                </a:solidFill>
                <a:latin typeface="Arial"/>
              </a:rPr>
              <a:t>Help Commands</a:t>
            </a:r>
          </a:p>
          <a:p>
            <a:pPr eaLnBrk="1" hangingPunct="1">
              <a:lnSpc>
                <a:spcPct val="120000"/>
              </a:lnSpc>
              <a:spcBef>
                <a:spcPct val="20000"/>
              </a:spcBef>
              <a:spcAft>
                <a:spcPct val="50000"/>
              </a:spcAft>
              <a:buClrTx/>
              <a:buSzTx/>
              <a:defRPr/>
            </a:pPr>
            <a:r>
              <a:rPr lang="en-US" sz="1400" kern="0" dirty="0">
                <a:solidFill>
                  <a:srgbClr val="000000"/>
                </a:solidFill>
                <a:latin typeface="Arial"/>
              </a:rPr>
              <a:t>APP HELP – Will Give a brief description of all the APP commands</a:t>
            </a:r>
          </a:p>
          <a:p>
            <a:pPr eaLnBrk="1" hangingPunct="1">
              <a:defRPr/>
            </a:pPr>
            <a:endParaRPr lang="en-US" sz="1600" dirty="0">
              <a:latin typeface="Arial" pitchFamily="34" charset="0"/>
              <a:cs typeface="Arial" pitchFamily="34" charset="0"/>
            </a:endParaRPr>
          </a:p>
        </p:txBody>
      </p:sp>
    </p:spTree>
    <p:extLst>
      <p:ext uri="{BB962C8B-B14F-4D97-AF65-F5344CB8AC3E}">
        <p14:creationId xmlns:p14="http://schemas.microsoft.com/office/powerpoint/2010/main" val="7913680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577545AA-AE49-43BD-8426-47BBED8A25FE}" type="slidenum">
              <a:rPr lang="en-US" smtClean="0"/>
              <a:pPr>
                <a:defRPr/>
              </a:pPr>
              <a:t>28</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PDF Layout Editor</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95000"/>
              </a:lnSpc>
              <a:spcAft>
                <a:spcPct val="100000"/>
              </a:spcAft>
              <a:defRPr/>
            </a:pPr>
            <a:r>
              <a:rPr lang="en-US" sz="1600" dirty="0">
                <a:latin typeface="Arial" pitchFamily="34" charset="0"/>
                <a:cs typeface="Arial" pitchFamily="34" charset="0"/>
              </a:rPr>
              <a:t>PDF layout editor allows you to design PDF reports and to coordinate and distribute layouts made up of multiple reports and graphs in single PDF</a:t>
            </a:r>
          </a:p>
          <a:p>
            <a:pPr eaLnBrk="1" hangingPunct="1">
              <a:lnSpc>
                <a:spcPct val="95000"/>
              </a:lnSpc>
              <a:spcAft>
                <a:spcPct val="100000"/>
              </a:spcAft>
              <a:defRPr/>
            </a:pPr>
            <a:r>
              <a:rPr lang="en-US" sz="1600" dirty="0">
                <a:latin typeface="Arial" pitchFamily="34" charset="0"/>
                <a:cs typeface="Arial" pitchFamily="34" charset="0"/>
              </a:rPr>
              <a:t>Link reports together by a common sort field so that multiple reports and graphs can be burst into individual page layouts </a:t>
            </a:r>
          </a:p>
          <a:p>
            <a:pPr marL="0" indent="0" eaLnBrk="1" hangingPunct="1">
              <a:buFont typeface="Wingdings" pitchFamily="2" charset="2"/>
              <a:buNone/>
              <a:defRPr/>
            </a:pPr>
            <a:endParaRPr lang="en-US" sz="1600" dirty="0">
              <a:latin typeface="Arial" pitchFamily="34" charset="0"/>
              <a:cs typeface="Arial" pitchFamily="34" charset="0"/>
            </a:endParaRPr>
          </a:p>
        </p:txBody>
      </p:sp>
    </p:spTree>
    <p:extLst>
      <p:ext uri="{BB962C8B-B14F-4D97-AF65-F5344CB8AC3E}">
        <p14:creationId xmlns:p14="http://schemas.microsoft.com/office/powerpoint/2010/main" val="8352814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E2E7C700-EB32-4F0D-832A-96609DF0A7D4}" type="slidenum">
              <a:rPr lang="en-US" smtClean="0"/>
              <a:pPr>
                <a:defRPr/>
              </a:pPr>
              <a:t>29</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PDF Layout Editor</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buFontTx/>
              <a:buNone/>
              <a:defRPr/>
            </a:pPr>
            <a:r>
              <a:rPr lang="en-US" sz="1600" b="1" dirty="0">
                <a:latin typeface="Arial" pitchFamily="34" charset="0"/>
                <a:cs typeface="Arial" pitchFamily="34" charset="0"/>
              </a:rPr>
              <a:t>Debugging Applications Using Query Commands</a:t>
            </a:r>
          </a:p>
          <a:p>
            <a:pPr eaLnBrk="1" hangingPunct="1">
              <a:defRPr/>
            </a:pPr>
            <a:r>
              <a:rPr lang="en-US" sz="1600" dirty="0">
                <a:latin typeface="Arial" pitchFamily="34" charset="0"/>
                <a:cs typeface="Arial" pitchFamily="34" charset="0"/>
              </a:rPr>
              <a:t>You Can use Query commands to display the metadata, data </a:t>
            </a:r>
            <a:r>
              <a:rPr lang="en-US" sz="1600" dirty="0" err="1">
                <a:latin typeface="Arial" pitchFamily="34" charset="0"/>
                <a:cs typeface="Arial" pitchFamily="34" charset="0"/>
              </a:rPr>
              <a:t>sources,langauge</a:t>
            </a:r>
            <a:r>
              <a:rPr lang="en-US" sz="1600" dirty="0">
                <a:latin typeface="Arial" pitchFamily="34" charset="0"/>
                <a:cs typeface="Arial" pitchFamily="34" charset="0"/>
              </a:rPr>
              <a:t> environment, developer Studio and </a:t>
            </a:r>
            <a:r>
              <a:rPr lang="en-US" sz="1600" dirty="0" err="1">
                <a:latin typeface="Arial" pitchFamily="34" charset="0"/>
                <a:cs typeface="Arial" pitchFamily="34" charset="0"/>
              </a:rPr>
              <a:t>Webfocus</a:t>
            </a:r>
            <a:r>
              <a:rPr lang="en-US" sz="1600" dirty="0">
                <a:latin typeface="Arial" pitchFamily="34" charset="0"/>
                <a:cs typeface="Arial" pitchFamily="34" charset="0"/>
              </a:rPr>
              <a:t>.</a:t>
            </a:r>
          </a:p>
          <a:p>
            <a:pPr eaLnBrk="1" hangingPunct="1">
              <a:defRPr/>
            </a:pPr>
            <a:r>
              <a:rPr lang="en-US" sz="1600" dirty="0">
                <a:latin typeface="Arial" pitchFamily="34" charset="0"/>
                <a:cs typeface="Arial" pitchFamily="34" charset="0"/>
              </a:rPr>
              <a:t>Helps in determining aspects of your application that may be preventing the proper behavior of the application</a:t>
            </a:r>
          </a:p>
          <a:p>
            <a:pPr eaLnBrk="1" hangingPunct="1">
              <a:defRPr/>
            </a:pPr>
            <a:r>
              <a:rPr lang="en-US" sz="1600" dirty="0">
                <a:latin typeface="Arial" pitchFamily="34" charset="0"/>
                <a:cs typeface="Arial" pitchFamily="34" charset="0"/>
              </a:rPr>
              <a:t>Common Query Commands</a:t>
            </a:r>
          </a:p>
          <a:p>
            <a:pPr lvl="1" eaLnBrk="1" hangingPunct="1">
              <a:defRPr/>
            </a:pPr>
            <a:r>
              <a:rPr lang="en-US" sz="1600" dirty="0">
                <a:latin typeface="Arial" pitchFamily="34" charset="0"/>
                <a:cs typeface="Arial" pitchFamily="34" charset="0"/>
              </a:rPr>
              <a:t>? Hold – describes all the fields in a given file name</a:t>
            </a:r>
          </a:p>
          <a:p>
            <a:pPr lvl="1" eaLnBrk="1" hangingPunct="1">
              <a:defRPr/>
            </a:pPr>
            <a:r>
              <a:rPr lang="en-US" sz="1600" dirty="0">
                <a:latin typeface="Arial" pitchFamily="34" charset="0"/>
                <a:cs typeface="Arial" pitchFamily="34" charset="0"/>
              </a:rPr>
              <a:t>?FF- lists all the field names, aliases and the format for an active master file</a:t>
            </a:r>
          </a:p>
          <a:p>
            <a:pPr lvl="1" eaLnBrk="1" hangingPunct="1">
              <a:defRPr/>
            </a:pPr>
            <a:r>
              <a:rPr lang="en-US" sz="1600" dirty="0">
                <a:latin typeface="Arial" pitchFamily="34" charset="0"/>
                <a:cs typeface="Arial" pitchFamily="34" charset="0"/>
              </a:rPr>
              <a:t>? JOIN – displays the join structure between the data sources</a:t>
            </a:r>
          </a:p>
          <a:p>
            <a:pPr lvl="1" eaLnBrk="1" hangingPunct="1">
              <a:defRPr/>
            </a:pPr>
            <a:r>
              <a:rPr lang="en-US" sz="1600" dirty="0">
                <a:latin typeface="Arial" pitchFamily="34" charset="0"/>
                <a:cs typeface="Arial" pitchFamily="34" charset="0"/>
              </a:rPr>
              <a:t>? PATH – Displays the current search path</a:t>
            </a:r>
          </a:p>
          <a:p>
            <a:pPr lvl="1" eaLnBrk="1" hangingPunct="1">
              <a:defRPr/>
            </a:pPr>
            <a:r>
              <a:rPr lang="en-US" sz="1600" dirty="0">
                <a:latin typeface="Arial" pitchFamily="34" charset="0"/>
                <a:cs typeface="Arial" pitchFamily="34" charset="0"/>
              </a:rPr>
              <a:t>? Release – Displays the release number of the product</a:t>
            </a:r>
          </a:p>
          <a:p>
            <a:pPr lvl="1" eaLnBrk="1" hangingPunct="1">
              <a:defRPr/>
            </a:pPr>
            <a:r>
              <a:rPr lang="en-US" sz="1600" dirty="0">
                <a:latin typeface="Arial" pitchFamily="34" charset="0"/>
                <a:cs typeface="Arial" pitchFamily="34" charset="0"/>
              </a:rPr>
              <a:t>? SET – Displays the parameter settings that control developer studio and WF</a:t>
            </a:r>
          </a:p>
          <a:p>
            <a:pPr eaLnBrk="1" hangingPunct="1">
              <a:buFontTx/>
              <a:buNone/>
              <a:defRPr/>
            </a:pPr>
            <a:r>
              <a:rPr lang="en-US" sz="1600" b="1" dirty="0">
                <a:latin typeface="Arial" pitchFamily="34" charset="0"/>
                <a:cs typeface="Arial" pitchFamily="34" charset="0"/>
              </a:rPr>
              <a:t>Commonly used Commands in procedure Debugging</a:t>
            </a:r>
          </a:p>
          <a:p>
            <a:pPr eaLnBrk="1" hangingPunct="1">
              <a:defRPr/>
            </a:pPr>
            <a:r>
              <a:rPr lang="en-US" sz="1600" dirty="0">
                <a:latin typeface="Arial" pitchFamily="34" charset="0"/>
                <a:cs typeface="Arial" pitchFamily="34" charset="0"/>
              </a:rPr>
              <a:t>-SET &amp;ECHO = ALL; </a:t>
            </a:r>
          </a:p>
          <a:p>
            <a:pPr eaLnBrk="1" hangingPunct="1">
              <a:defRPr/>
            </a:pPr>
            <a:r>
              <a:rPr lang="en-US" sz="1600" dirty="0">
                <a:latin typeface="Arial" pitchFamily="34" charset="0"/>
                <a:cs typeface="Arial" pitchFamily="34" charset="0"/>
              </a:rPr>
              <a:t>-TYPE</a:t>
            </a:r>
          </a:p>
          <a:p>
            <a:pPr eaLnBrk="1" hangingPunct="1">
              <a:defRPr/>
            </a:pPr>
            <a:r>
              <a:rPr lang="en-US" sz="1700" dirty="0">
                <a:latin typeface="Arial" pitchFamily="34" charset="0"/>
                <a:cs typeface="Arial" pitchFamily="34" charset="0"/>
              </a:rPr>
              <a:t>-EXIT</a:t>
            </a:r>
          </a:p>
          <a:p>
            <a:pPr marL="0" indent="0" eaLnBrk="1" hangingPunct="1">
              <a:buFont typeface="Wingdings" pitchFamily="2" charset="2"/>
              <a:buNone/>
              <a:defRPr/>
            </a:pPr>
            <a:endParaRPr lang="en-US" sz="1600" dirty="0">
              <a:latin typeface="Arial" pitchFamily="34" charset="0"/>
              <a:cs typeface="Arial" pitchFamily="34" charset="0"/>
            </a:endParaRPr>
          </a:p>
        </p:txBody>
      </p:sp>
    </p:spTree>
    <p:extLst>
      <p:ext uri="{BB962C8B-B14F-4D97-AF65-F5344CB8AC3E}">
        <p14:creationId xmlns:p14="http://schemas.microsoft.com/office/powerpoint/2010/main" val="3266418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F68D054E-BFCA-4213-8547-885746312BE8}" type="slidenum">
              <a:rPr lang="en-US" smtClean="0"/>
              <a:pPr>
                <a:defRPr/>
              </a:pPr>
              <a:t>3</a:t>
            </a:fld>
            <a:endParaRPr lang="en-US" dirty="0"/>
          </a:p>
        </p:txBody>
      </p:sp>
      <p:sp>
        <p:nvSpPr>
          <p:cNvPr id="15364" name="Rectangle 2"/>
          <p:cNvSpPr>
            <a:spLocks noGrp="1" noChangeArrowheads="1"/>
          </p:cNvSpPr>
          <p:nvPr>
            <p:ph type="title"/>
          </p:nvPr>
        </p:nvSpPr>
        <p:spPr>
          <a:xfrm>
            <a:off x="0" y="457200"/>
            <a:ext cx="7696200" cy="533400"/>
          </a:xfrm>
          <a:noFill/>
        </p:spPr>
        <p:txBody>
          <a:bodyPr/>
          <a:lstStyle/>
          <a:p>
            <a:pPr algn="ctr" eaLnBrk="1" hangingPunct="1"/>
            <a:r>
              <a:rPr lang="en-US" sz="2400" b="1" smtClean="0">
                <a:latin typeface="Arial" charset="0"/>
                <a:cs typeface="Arial" charset="0"/>
              </a:rPr>
              <a:t>Agenda</a:t>
            </a:r>
          </a:p>
        </p:txBody>
      </p:sp>
      <p:sp>
        <p:nvSpPr>
          <p:cNvPr id="15363" name="Rectangle 3"/>
          <p:cNvSpPr txBox="1">
            <a:spLocks noChangeArrowheads="1"/>
          </p:cNvSpPr>
          <p:nvPr/>
        </p:nvSpPr>
        <p:spPr bwMode="auto">
          <a:xfrm>
            <a:off x="609600" y="1676400"/>
            <a:ext cx="8534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lnSpc>
                <a:spcPct val="200000"/>
              </a:lnSpc>
              <a:spcBef>
                <a:spcPts val="550"/>
              </a:spcBef>
              <a:buClr>
                <a:schemeClr val="accent1"/>
              </a:buClr>
              <a:buSzPct val="70000"/>
              <a:buFont typeface="Wingdings" pitchFamily="2" charset="2"/>
              <a:buChar char="q"/>
            </a:pPr>
            <a:r>
              <a:rPr lang="en-US" sz="1600" b="1">
                <a:solidFill>
                  <a:schemeClr val="accent2"/>
                </a:solidFill>
                <a:cs typeface="Arial" charset="0"/>
              </a:rPr>
              <a:t>Joins</a:t>
            </a:r>
          </a:p>
          <a:p>
            <a:pPr lvl="1" eaLnBrk="1" hangingPunct="1">
              <a:lnSpc>
                <a:spcPct val="200000"/>
              </a:lnSpc>
              <a:spcBef>
                <a:spcPts val="550"/>
              </a:spcBef>
              <a:buClr>
                <a:schemeClr val="accent1"/>
              </a:buClr>
              <a:buSzPct val="70000"/>
              <a:buFont typeface="Wingdings" pitchFamily="2" charset="2"/>
              <a:buChar char="q"/>
            </a:pPr>
            <a:r>
              <a:rPr lang="en-US" sz="1600" b="1">
                <a:solidFill>
                  <a:schemeClr val="accent2"/>
                </a:solidFill>
                <a:cs typeface="Arial" charset="0"/>
              </a:rPr>
              <a:t>Types of Joins</a:t>
            </a:r>
          </a:p>
          <a:p>
            <a:pPr lvl="1" eaLnBrk="1" hangingPunct="1">
              <a:lnSpc>
                <a:spcPct val="200000"/>
              </a:lnSpc>
              <a:spcBef>
                <a:spcPts val="550"/>
              </a:spcBef>
              <a:buClr>
                <a:schemeClr val="accent1"/>
              </a:buClr>
              <a:buSzPct val="70000"/>
              <a:buFont typeface="Wingdings" pitchFamily="2" charset="2"/>
              <a:buChar char="q"/>
            </a:pPr>
            <a:r>
              <a:rPr lang="en-US" sz="1600" b="1">
                <a:solidFill>
                  <a:schemeClr val="accent2"/>
                </a:solidFill>
                <a:cs typeface="Arial" charset="0"/>
              </a:rPr>
              <a:t>Merge Data Sources</a:t>
            </a:r>
          </a:p>
          <a:p>
            <a:pPr lvl="1" eaLnBrk="1" hangingPunct="1">
              <a:lnSpc>
                <a:spcPct val="200000"/>
              </a:lnSpc>
              <a:spcBef>
                <a:spcPts val="550"/>
              </a:spcBef>
              <a:buClr>
                <a:schemeClr val="accent1"/>
              </a:buClr>
              <a:buSzPct val="70000"/>
              <a:buFont typeface="Wingdings" pitchFamily="2" charset="2"/>
              <a:buChar char="q"/>
            </a:pPr>
            <a:r>
              <a:rPr lang="en-US" sz="1600" b="1">
                <a:solidFill>
                  <a:schemeClr val="accent2"/>
                </a:solidFill>
                <a:cs typeface="Arial" charset="0"/>
              </a:rPr>
              <a:t>Temporary Files</a:t>
            </a:r>
          </a:p>
          <a:p>
            <a:pPr lvl="1" eaLnBrk="1" hangingPunct="1">
              <a:lnSpc>
                <a:spcPct val="200000"/>
              </a:lnSpc>
              <a:spcBef>
                <a:spcPts val="550"/>
              </a:spcBef>
              <a:buClr>
                <a:schemeClr val="accent1"/>
              </a:buClr>
              <a:buSzPct val="70000"/>
              <a:buFont typeface="Wingdings" pitchFamily="2" charset="2"/>
              <a:buChar char="q"/>
            </a:pPr>
            <a:r>
              <a:rPr lang="en-US" sz="1600" b="1">
                <a:solidFill>
                  <a:schemeClr val="accent2"/>
                </a:solidFill>
                <a:cs typeface="Arial" charset="0"/>
              </a:rPr>
              <a:t>SQL Pass through</a:t>
            </a:r>
          </a:p>
          <a:p>
            <a:pPr lvl="1" eaLnBrk="1" hangingPunct="1">
              <a:lnSpc>
                <a:spcPct val="200000"/>
              </a:lnSpc>
              <a:spcBef>
                <a:spcPts val="550"/>
              </a:spcBef>
              <a:buClr>
                <a:schemeClr val="accent1"/>
              </a:buClr>
              <a:buSzPct val="70000"/>
              <a:buFont typeface="Wingdings" pitchFamily="2" charset="2"/>
              <a:buChar char="q"/>
            </a:pPr>
            <a:r>
              <a:rPr lang="en-US" sz="1600" b="1">
                <a:solidFill>
                  <a:schemeClr val="accent2"/>
                </a:solidFill>
                <a:cs typeface="Arial" charset="0"/>
              </a:rPr>
              <a:t>Demo</a:t>
            </a:r>
          </a:p>
          <a:p>
            <a:pPr eaLnBrk="1" hangingPunct="1">
              <a:lnSpc>
                <a:spcPct val="150000"/>
              </a:lnSpc>
              <a:spcBef>
                <a:spcPts val="700"/>
              </a:spcBef>
              <a:buClr>
                <a:schemeClr val="accent2"/>
              </a:buClr>
              <a:buSzPct val="60000"/>
            </a:pPr>
            <a:endParaRPr lang="en-US" sz="2000" b="1">
              <a:solidFill>
                <a:schemeClr val="accent2"/>
              </a:solidFill>
              <a:latin typeface="Tw Cen MT" pitchFamily="34" charset="0"/>
            </a:endParaRPr>
          </a:p>
        </p:txBody>
      </p:sp>
    </p:spTree>
    <p:extLst>
      <p:ext uri="{BB962C8B-B14F-4D97-AF65-F5344CB8AC3E}">
        <p14:creationId xmlns:p14="http://schemas.microsoft.com/office/powerpoint/2010/main" val="24419242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C327B87D-913B-47F2-B189-C109195F1E4E}" type="slidenum">
              <a:rPr lang="en-US" smtClean="0"/>
              <a:pPr>
                <a:defRPr/>
              </a:pPr>
              <a:t>30</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Date Functions</a:t>
            </a:r>
            <a:endParaRPr lang="en-US" sz="24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lnSpcReduction="1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r>
              <a:rPr lang="en-US" sz="1600" b="1" dirty="0">
                <a:latin typeface="Arial" pitchFamily="34" charset="0"/>
                <a:cs typeface="Arial" pitchFamily="34" charset="0"/>
              </a:rPr>
              <a:t>CHGDAT </a:t>
            </a:r>
            <a:r>
              <a:rPr lang="en-US" sz="1600" dirty="0">
                <a:latin typeface="Arial" pitchFamily="34" charset="0"/>
                <a:cs typeface="Arial" pitchFamily="34" charset="0"/>
              </a:rPr>
              <a:t>– function rearranges the year, month and day portions of an input character string representing date. The input to this must be a string instead of a date </a:t>
            </a:r>
            <a:r>
              <a:rPr lang="en-US" sz="1600" dirty="0" err="1">
                <a:latin typeface="Arial" pitchFamily="34" charset="0"/>
                <a:cs typeface="Arial" pitchFamily="34" charset="0"/>
              </a:rPr>
              <a:t>datatype</a:t>
            </a:r>
            <a:endParaRPr lang="en-US" sz="1600" dirty="0">
              <a:latin typeface="Arial" pitchFamily="34" charset="0"/>
              <a:cs typeface="Arial" pitchFamily="34" charset="0"/>
            </a:endParaRPr>
          </a:p>
          <a:p>
            <a:pPr eaLnBrk="1" hangingPunct="1">
              <a:buFontTx/>
              <a:buNone/>
              <a:defRPr/>
            </a:pPr>
            <a:r>
              <a:rPr lang="en-US" sz="1600" b="1" dirty="0">
                <a:latin typeface="Arial" pitchFamily="34" charset="0"/>
                <a:cs typeface="Arial" pitchFamily="34" charset="0"/>
              </a:rPr>
              <a:t>Syntax</a:t>
            </a:r>
            <a:r>
              <a:rPr lang="en-US" sz="1600" dirty="0">
                <a:latin typeface="Arial" pitchFamily="34" charset="0"/>
                <a:cs typeface="Arial" pitchFamily="34" charset="0"/>
              </a:rPr>
              <a:t>:</a:t>
            </a:r>
          </a:p>
          <a:p>
            <a:pPr eaLnBrk="1" hangingPunct="1">
              <a:spcBef>
                <a:spcPts val="500"/>
              </a:spcBef>
              <a:spcAft>
                <a:spcPts val="500"/>
              </a:spcAft>
              <a:buFontTx/>
              <a:buNone/>
              <a:defRPr/>
            </a:pPr>
            <a:r>
              <a:rPr lang="en-US" sz="1600" dirty="0">
                <a:latin typeface="Arial" pitchFamily="34" charset="0"/>
                <a:cs typeface="Arial" pitchFamily="34" charset="0"/>
              </a:rPr>
              <a:t>CHGDAT( 'in_display_options','out_display_options',</a:t>
            </a:r>
            <a:r>
              <a:rPr lang="en-US" sz="1600" dirty="0" err="1">
                <a:latin typeface="Arial" pitchFamily="34" charset="0"/>
                <a:cs typeface="Arial" pitchFamily="34" charset="0"/>
              </a:rPr>
              <a:t>date_string,outfield</a:t>
            </a:r>
            <a:r>
              <a:rPr lang="en-US" sz="1600" dirty="0">
                <a:latin typeface="Arial" pitchFamily="34" charset="0"/>
                <a:cs typeface="Arial" pitchFamily="34" charset="0"/>
              </a:rPr>
              <a:t> )</a:t>
            </a:r>
          </a:p>
          <a:p>
            <a:pPr eaLnBrk="1" hangingPunct="1">
              <a:spcBef>
                <a:spcPts val="500"/>
              </a:spcBef>
              <a:spcAft>
                <a:spcPts val="500"/>
              </a:spcAft>
              <a:defRPr/>
            </a:pPr>
            <a:r>
              <a:rPr lang="en-US" sz="1600" b="1" dirty="0">
                <a:latin typeface="Arial" pitchFamily="34" charset="0"/>
                <a:cs typeface="Arial" pitchFamily="34" charset="0"/>
              </a:rPr>
              <a:t>DATECVT</a:t>
            </a:r>
            <a:r>
              <a:rPr lang="en-US" sz="1600" dirty="0">
                <a:latin typeface="Arial" pitchFamily="34" charset="0"/>
                <a:cs typeface="Arial" pitchFamily="34" charset="0"/>
              </a:rPr>
              <a:t> – This function converts the format of a date in application without requiring an intermediate calculation.</a:t>
            </a:r>
          </a:p>
          <a:p>
            <a:pPr eaLnBrk="1" hangingPunct="1">
              <a:buFontTx/>
              <a:buNone/>
              <a:defRPr/>
            </a:pPr>
            <a:r>
              <a:rPr lang="en-US" sz="1600" b="1" dirty="0">
                <a:latin typeface="Arial" pitchFamily="34" charset="0"/>
                <a:cs typeface="Arial" pitchFamily="34" charset="0"/>
              </a:rPr>
              <a:t>Syntax</a:t>
            </a:r>
            <a:r>
              <a:rPr lang="en-US" sz="1600" dirty="0">
                <a:latin typeface="Arial" pitchFamily="34" charset="0"/>
                <a:cs typeface="Arial" pitchFamily="34" charset="0"/>
              </a:rPr>
              <a:t>:</a:t>
            </a:r>
          </a:p>
          <a:p>
            <a:pPr eaLnBrk="1" hangingPunct="1">
              <a:spcBef>
                <a:spcPct val="0"/>
              </a:spcBef>
              <a:buFontTx/>
              <a:buNone/>
              <a:defRPr/>
            </a:pPr>
            <a:r>
              <a:rPr lang="en-US" sz="1600" dirty="0">
                <a:latin typeface="Arial" pitchFamily="34" charset="0"/>
                <a:cs typeface="Arial" pitchFamily="34" charset="0"/>
              </a:rPr>
              <a:t>DATECVT(date, '</a:t>
            </a:r>
            <a:r>
              <a:rPr lang="en-US" sz="1600" dirty="0" err="1">
                <a:latin typeface="Arial" pitchFamily="34" charset="0"/>
                <a:cs typeface="Arial" pitchFamily="34" charset="0"/>
              </a:rPr>
              <a:t>infmt</a:t>
            </a:r>
            <a:r>
              <a:rPr lang="en-US" sz="1600" dirty="0">
                <a:latin typeface="Arial" pitchFamily="34" charset="0"/>
                <a:cs typeface="Arial" pitchFamily="34" charset="0"/>
              </a:rPr>
              <a:t>', { '</a:t>
            </a:r>
            <a:r>
              <a:rPr lang="en-US" sz="1600" dirty="0" err="1">
                <a:latin typeface="Arial" pitchFamily="34" charset="0"/>
                <a:cs typeface="Arial" pitchFamily="34" charset="0"/>
              </a:rPr>
              <a:t>outfmt</a:t>
            </a:r>
            <a:r>
              <a:rPr lang="en-US" sz="1600" dirty="0">
                <a:latin typeface="Arial" pitchFamily="34" charset="0"/>
                <a:cs typeface="Arial" pitchFamily="34" charset="0"/>
              </a:rPr>
              <a:t>'|outfield})</a:t>
            </a:r>
          </a:p>
          <a:p>
            <a:pPr eaLnBrk="1" hangingPunct="1">
              <a:spcBef>
                <a:spcPct val="0"/>
              </a:spcBef>
              <a:buFontTx/>
              <a:buNone/>
              <a:defRPr/>
            </a:pPr>
            <a:endParaRPr lang="en-US" sz="1600" dirty="0">
              <a:latin typeface="Arial" pitchFamily="34" charset="0"/>
              <a:cs typeface="Arial" pitchFamily="34" charset="0"/>
            </a:endParaRPr>
          </a:p>
          <a:p>
            <a:pPr eaLnBrk="1" hangingPunct="1">
              <a:spcBef>
                <a:spcPct val="0"/>
              </a:spcBef>
              <a:defRPr/>
            </a:pPr>
            <a:r>
              <a:rPr lang="en-US" sz="1600" b="1" dirty="0">
                <a:latin typeface="Arial" pitchFamily="34" charset="0"/>
                <a:cs typeface="Arial" pitchFamily="34" charset="0"/>
              </a:rPr>
              <a:t>DATEDIF</a:t>
            </a:r>
            <a:r>
              <a:rPr lang="en-US" sz="1600" dirty="0">
                <a:latin typeface="Arial" pitchFamily="34" charset="0"/>
                <a:cs typeface="Arial" pitchFamily="34" charset="0"/>
              </a:rPr>
              <a:t> – Returns the difference between two dates in units </a:t>
            </a:r>
            <a:r>
              <a:rPr lang="en-US" sz="1600" dirty="0" smtClean="0">
                <a:latin typeface="Arial" pitchFamily="34" charset="0"/>
                <a:cs typeface="Arial" pitchFamily="34" charset="0"/>
              </a:rPr>
              <a:t>		(</a:t>
            </a:r>
            <a:r>
              <a:rPr lang="en-US" sz="1600" dirty="0">
                <a:latin typeface="Arial" pitchFamily="34" charset="0"/>
                <a:cs typeface="Arial" pitchFamily="34" charset="0"/>
              </a:rPr>
              <a:t>year/month/days/weekday/Business Day)</a:t>
            </a:r>
          </a:p>
          <a:p>
            <a:pPr eaLnBrk="1" hangingPunct="1">
              <a:buFontTx/>
              <a:buNone/>
              <a:defRPr/>
            </a:pPr>
            <a:r>
              <a:rPr lang="en-US" sz="1600" b="1" dirty="0">
                <a:latin typeface="Arial" pitchFamily="34" charset="0"/>
                <a:cs typeface="Arial" pitchFamily="34" charset="0"/>
              </a:rPr>
              <a:t>Syntax</a:t>
            </a:r>
            <a:r>
              <a:rPr lang="en-US" sz="1600" dirty="0">
                <a:latin typeface="Arial" pitchFamily="34" charset="0"/>
                <a:cs typeface="Arial" pitchFamily="34" charset="0"/>
              </a:rPr>
              <a:t>:</a:t>
            </a:r>
          </a:p>
          <a:p>
            <a:pPr eaLnBrk="1" hangingPunct="1">
              <a:spcBef>
                <a:spcPts val="500"/>
              </a:spcBef>
              <a:spcAft>
                <a:spcPts val="500"/>
              </a:spcAft>
              <a:buFontTx/>
              <a:buNone/>
              <a:defRPr/>
            </a:pPr>
            <a:r>
              <a:rPr lang="en-US" sz="1600" dirty="0">
                <a:latin typeface="Arial" pitchFamily="34" charset="0"/>
                <a:cs typeface="Arial" pitchFamily="34" charset="0"/>
              </a:rPr>
              <a:t>DATEDIF(</a:t>
            </a:r>
            <a:r>
              <a:rPr lang="en-US" sz="1600" dirty="0" err="1">
                <a:latin typeface="Arial" pitchFamily="34" charset="0"/>
                <a:cs typeface="Arial" pitchFamily="34" charset="0"/>
              </a:rPr>
              <a:t>from_date</a:t>
            </a:r>
            <a:r>
              <a:rPr lang="en-US" sz="1600" dirty="0">
                <a:latin typeface="Arial" pitchFamily="34" charset="0"/>
                <a:cs typeface="Arial" pitchFamily="34" charset="0"/>
              </a:rPr>
              <a:t>, </a:t>
            </a:r>
            <a:r>
              <a:rPr lang="en-US" sz="1600" dirty="0" err="1">
                <a:latin typeface="Arial" pitchFamily="34" charset="0"/>
                <a:cs typeface="Arial" pitchFamily="34" charset="0"/>
              </a:rPr>
              <a:t>to_date</a:t>
            </a:r>
            <a:r>
              <a:rPr lang="en-US" sz="1600" dirty="0">
                <a:latin typeface="Arial" pitchFamily="34" charset="0"/>
                <a:cs typeface="Arial" pitchFamily="34" charset="0"/>
              </a:rPr>
              <a:t>, 'unit', outfield)</a:t>
            </a:r>
          </a:p>
          <a:p>
            <a:pPr eaLnBrk="1" hangingPunct="1">
              <a:spcBef>
                <a:spcPts val="500"/>
              </a:spcBef>
              <a:spcAft>
                <a:spcPts val="500"/>
              </a:spcAft>
              <a:defRPr/>
            </a:pPr>
            <a:r>
              <a:rPr lang="en-US" sz="1600" b="1" dirty="0">
                <a:latin typeface="Arial" pitchFamily="34" charset="0"/>
                <a:cs typeface="Arial" pitchFamily="34" charset="0"/>
              </a:rPr>
              <a:t>HCNVRT</a:t>
            </a:r>
            <a:r>
              <a:rPr lang="en-US" sz="1600" dirty="0">
                <a:latin typeface="Arial" pitchFamily="34" charset="0"/>
                <a:cs typeface="Arial" pitchFamily="34" charset="0"/>
              </a:rPr>
              <a:t> – Converts a date time value to alphanumeric for use with functions like EDIT, CONTAINS and LIKE.</a:t>
            </a:r>
          </a:p>
          <a:p>
            <a:pPr eaLnBrk="1" hangingPunct="1">
              <a:spcBef>
                <a:spcPts val="500"/>
              </a:spcBef>
              <a:spcAft>
                <a:spcPts val="500"/>
              </a:spcAft>
              <a:buFontTx/>
              <a:buNone/>
              <a:defRPr/>
            </a:pPr>
            <a:r>
              <a:rPr lang="en-US" sz="1600" b="1" dirty="0">
                <a:latin typeface="Arial" pitchFamily="34" charset="0"/>
                <a:cs typeface="Arial" pitchFamily="34" charset="0"/>
              </a:rPr>
              <a:t>Syntax</a:t>
            </a:r>
            <a:r>
              <a:rPr lang="en-US" sz="1600" dirty="0">
                <a:latin typeface="Arial" pitchFamily="34" charset="0"/>
                <a:cs typeface="Arial" pitchFamily="34" charset="0"/>
              </a:rPr>
              <a:t>:</a:t>
            </a:r>
          </a:p>
          <a:p>
            <a:pPr eaLnBrk="1" hangingPunct="1">
              <a:spcBef>
                <a:spcPts val="500"/>
              </a:spcBef>
              <a:spcAft>
                <a:spcPts val="500"/>
              </a:spcAft>
              <a:buFontTx/>
              <a:buNone/>
              <a:defRPr/>
            </a:pPr>
            <a:r>
              <a:rPr lang="en-US" sz="1600" dirty="0">
                <a:latin typeface="Arial" pitchFamily="34" charset="0"/>
                <a:cs typeface="Arial" pitchFamily="34" charset="0"/>
              </a:rPr>
              <a:t>HCNVRT (value, '(</a:t>
            </a:r>
            <a:r>
              <a:rPr lang="en-US" sz="1600" dirty="0" err="1">
                <a:latin typeface="Arial" pitchFamily="34" charset="0"/>
                <a:cs typeface="Arial" pitchFamily="34" charset="0"/>
              </a:rPr>
              <a:t>fmt</a:t>
            </a:r>
            <a:r>
              <a:rPr lang="en-US" sz="1600" dirty="0">
                <a:latin typeface="Arial" pitchFamily="34" charset="0"/>
                <a:cs typeface="Arial" pitchFamily="34" charset="0"/>
              </a:rPr>
              <a:t>)', length, outfield)</a:t>
            </a:r>
          </a:p>
          <a:p>
            <a:pPr marL="0" indent="0" eaLnBrk="1" hangingPunct="1">
              <a:buFont typeface="Wingdings" pitchFamily="2" charset="2"/>
              <a:buNone/>
              <a:defRPr/>
            </a:pPr>
            <a:endParaRPr lang="en-US" sz="1600" dirty="0">
              <a:latin typeface="Arial" pitchFamily="34" charset="0"/>
              <a:cs typeface="Arial" pitchFamily="34" charset="0"/>
            </a:endParaRPr>
          </a:p>
        </p:txBody>
      </p:sp>
    </p:spTree>
    <p:extLst>
      <p:ext uri="{BB962C8B-B14F-4D97-AF65-F5344CB8AC3E}">
        <p14:creationId xmlns:p14="http://schemas.microsoft.com/office/powerpoint/2010/main" val="2679262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BBF8EE24-4CED-41D4-918C-42D29051CCD3}" type="slidenum">
              <a:rPr lang="en-US" smtClean="0"/>
              <a:pPr>
                <a:defRPr/>
              </a:pPr>
              <a:t>31</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Date Functions </a:t>
            </a:r>
            <a:r>
              <a:rPr lang="en-US" sz="1800" b="1" dirty="0" err="1" smtClean="0">
                <a:solidFill>
                  <a:srgbClr val="000000"/>
                </a:solidFill>
                <a:latin typeface="Arial" charset="0"/>
                <a:ea typeface="+mn-ea"/>
                <a:cs typeface="+mn-cs"/>
              </a:rPr>
              <a:t>Contd</a:t>
            </a:r>
            <a:r>
              <a:rPr lang="en-US" sz="1800" b="1" dirty="0" smtClean="0">
                <a:solidFill>
                  <a:srgbClr val="000000"/>
                </a:solidFill>
                <a:latin typeface="Arial" charset="0"/>
                <a:ea typeface="+mn-ea"/>
                <a:cs typeface="+mn-cs"/>
              </a:rPr>
              <a:t>…</a:t>
            </a:r>
            <a:endParaRPr lang="en-US" sz="1800" b="1" dirty="0">
              <a:solidFill>
                <a:srgbClr val="000000"/>
              </a:solidFill>
              <a:latin typeface="Arial" charset="0"/>
              <a:ea typeface="+mn-ea"/>
              <a:cs typeface="+mn-cs"/>
            </a:endParaRPr>
          </a:p>
        </p:txBody>
      </p:sp>
      <p:sp>
        <p:nvSpPr>
          <p:cNvPr id="45060"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r>
              <a:rPr lang="en-US" sz="1600" b="1">
                <a:solidFill>
                  <a:schemeClr val="accent2"/>
                </a:solidFill>
                <a:cs typeface="Arial" charset="0"/>
              </a:rPr>
              <a:t>STRIP</a:t>
            </a:r>
            <a:r>
              <a:rPr lang="en-US" sz="1600">
                <a:solidFill>
                  <a:schemeClr val="accent2"/>
                </a:solidFill>
                <a:cs typeface="Arial" charset="0"/>
              </a:rPr>
              <a:t> – Strip function removes all occurrences of a specific character from a string</a:t>
            </a:r>
          </a:p>
          <a:p>
            <a:pPr eaLnBrk="1" hangingPunct="1">
              <a:spcBef>
                <a:spcPts val="700"/>
              </a:spcBef>
              <a:buClr>
                <a:schemeClr val="accent2"/>
              </a:buClr>
              <a:buSzPct val="60000"/>
            </a:pPr>
            <a:r>
              <a:rPr lang="en-US" sz="1600" b="1">
                <a:solidFill>
                  <a:schemeClr val="accent2"/>
                </a:solidFill>
                <a:cs typeface="Arial" charset="0"/>
              </a:rPr>
              <a:t>Syntax</a:t>
            </a:r>
            <a:r>
              <a:rPr lang="en-US" sz="1600">
                <a:solidFill>
                  <a:schemeClr val="accent2"/>
                </a:solidFill>
                <a:cs typeface="Arial" charset="0"/>
              </a:rPr>
              <a:t> :</a:t>
            </a:r>
          </a:p>
          <a:p>
            <a:pPr eaLnBrk="1" hangingPunct="1">
              <a:spcBef>
                <a:spcPts val="500"/>
              </a:spcBef>
              <a:spcAft>
                <a:spcPts val="500"/>
              </a:spcAft>
              <a:buClr>
                <a:schemeClr val="accent2"/>
              </a:buClr>
              <a:buSzPct val="60000"/>
            </a:pPr>
            <a:r>
              <a:rPr lang="en-US" sz="1600">
                <a:solidFill>
                  <a:schemeClr val="accent2"/>
                </a:solidFill>
                <a:cs typeface="Arial" charset="0"/>
              </a:rPr>
              <a:t>STRIP(length, string, char, outfield)</a:t>
            </a:r>
          </a:p>
          <a:p>
            <a:pPr eaLnBrk="1" hangingPunct="1">
              <a:spcBef>
                <a:spcPts val="700"/>
              </a:spcBef>
              <a:buClr>
                <a:schemeClr val="accent2"/>
              </a:buClr>
              <a:buSzPct val="60000"/>
              <a:buFont typeface="Wingdings" pitchFamily="2" charset="2"/>
              <a:buChar char="q"/>
            </a:pPr>
            <a:r>
              <a:rPr lang="en-US" sz="1600" b="1">
                <a:solidFill>
                  <a:schemeClr val="accent2"/>
                </a:solidFill>
                <a:cs typeface="Arial" charset="0"/>
              </a:rPr>
              <a:t>STRREP</a:t>
            </a:r>
            <a:r>
              <a:rPr lang="en-US" sz="1600">
                <a:solidFill>
                  <a:schemeClr val="accent2"/>
                </a:solidFill>
                <a:cs typeface="Arial" charset="0"/>
              </a:rPr>
              <a:t> – Enables you to replace all occurrences of specified string within a given input string, it also supports replacement with null strings</a:t>
            </a:r>
          </a:p>
          <a:p>
            <a:pPr eaLnBrk="1" hangingPunct="1">
              <a:spcBef>
                <a:spcPts val="700"/>
              </a:spcBef>
              <a:buClr>
                <a:schemeClr val="accent2"/>
              </a:buClr>
              <a:buSzPct val="60000"/>
            </a:pPr>
            <a:r>
              <a:rPr lang="en-US" sz="1600" b="1">
                <a:solidFill>
                  <a:schemeClr val="accent2"/>
                </a:solidFill>
                <a:cs typeface="Arial" charset="0"/>
              </a:rPr>
              <a:t>Syntax:</a:t>
            </a:r>
          </a:p>
          <a:p>
            <a:pPr eaLnBrk="1" hangingPunct="1">
              <a:spcBef>
                <a:spcPts val="500"/>
              </a:spcBef>
              <a:spcAft>
                <a:spcPts val="500"/>
              </a:spcAft>
              <a:buClr>
                <a:schemeClr val="accent2"/>
              </a:buClr>
              <a:buSzPct val="60000"/>
            </a:pPr>
            <a:r>
              <a:rPr lang="en-US" sz="1600">
                <a:solidFill>
                  <a:schemeClr val="accent2"/>
                </a:solidFill>
                <a:cs typeface="Arial" charset="0"/>
              </a:rPr>
              <a:t>STRREP (inlength, instring, searchlength, searchstring, replength, repstring, outlength, outstring)</a:t>
            </a:r>
          </a:p>
          <a:p>
            <a:pPr eaLnBrk="1" hangingPunct="1">
              <a:spcBef>
                <a:spcPts val="500"/>
              </a:spcBef>
              <a:spcAft>
                <a:spcPts val="500"/>
              </a:spcAft>
              <a:buClr>
                <a:schemeClr val="accent2"/>
              </a:buClr>
              <a:buSzPct val="60000"/>
              <a:buFont typeface="Wingdings" pitchFamily="2" charset="2"/>
              <a:buChar char="q"/>
            </a:pPr>
            <a:r>
              <a:rPr lang="en-US" sz="1600" b="1">
                <a:solidFill>
                  <a:schemeClr val="accent2"/>
                </a:solidFill>
                <a:cs typeface="Arial" charset="0"/>
              </a:rPr>
              <a:t>SUBSTR </a:t>
            </a:r>
            <a:r>
              <a:rPr lang="en-US" sz="1600">
                <a:solidFill>
                  <a:schemeClr val="accent2"/>
                </a:solidFill>
                <a:cs typeface="Arial" charset="0"/>
              </a:rPr>
              <a:t>– Extracts a substring based on where it begins and its length in the parent string.</a:t>
            </a:r>
          </a:p>
          <a:p>
            <a:pPr eaLnBrk="1" hangingPunct="1">
              <a:spcBef>
                <a:spcPts val="500"/>
              </a:spcBef>
              <a:spcAft>
                <a:spcPts val="500"/>
              </a:spcAft>
              <a:buClr>
                <a:schemeClr val="accent2"/>
              </a:buClr>
              <a:buSzPct val="60000"/>
            </a:pPr>
            <a:r>
              <a:rPr lang="en-US" sz="1600" b="1">
                <a:solidFill>
                  <a:schemeClr val="accent2"/>
                </a:solidFill>
                <a:cs typeface="Arial" charset="0"/>
              </a:rPr>
              <a:t>Syntax:</a:t>
            </a:r>
          </a:p>
          <a:p>
            <a:pPr eaLnBrk="1" hangingPunct="1">
              <a:spcBef>
                <a:spcPts val="500"/>
              </a:spcBef>
              <a:spcAft>
                <a:spcPts val="500"/>
              </a:spcAft>
              <a:buClr>
                <a:schemeClr val="accent2"/>
              </a:buClr>
              <a:buSzPct val="60000"/>
            </a:pPr>
            <a:r>
              <a:rPr lang="en-US" sz="1600">
                <a:solidFill>
                  <a:schemeClr val="accent2"/>
                </a:solidFill>
                <a:cs typeface="Arial" charset="0"/>
              </a:rPr>
              <a:t>SUBSTR (inlength, parent, start, end, sublength, outfield)</a:t>
            </a:r>
          </a:p>
          <a:p>
            <a:pPr eaLnBrk="1" hangingPunct="1">
              <a:spcBef>
                <a:spcPts val="500"/>
              </a:spcBef>
              <a:spcAft>
                <a:spcPts val="500"/>
              </a:spcAft>
              <a:buClr>
                <a:schemeClr val="accent2"/>
              </a:buClr>
              <a:buSzPct val="60000"/>
              <a:buFont typeface="Wingdings" pitchFamily="2" charset="2"/>
              <a:buChar char="q"/>
            </a:pPr>
            <a:r>
              <a:rPr lang="en-US" sz="1600" b="1">
                <a:solidFill>
                  <a:schemeClr val="accent2"/>
                </a:solidFill>
                <a:cs typeface="Arial" charset="0"/>
              </a:rPr>
              <a:t>POSIT</a:t>
            </a:r>
            <a:r>
              <a:rPr lang="en-US" sz="1600">
                <a:solidFill>
                  <a:schemeClr val="accent2"/>
                </a:solidFill>
                <a:cs typeface="Arial" charset="0"/>
              </a:rPr>
              <a:t> – Finds the starting position of the substring within the larger string.</a:t>
            </a:r>
          </a:p>
          <a:p>
            <a:pPr eaLnBrk="1" hangingPunct="1">
              <a:spcBef>
                <a:spcPts val="500"/>
              </a:spcBef>
              <a:spcAft>
                <a:spcPts val="500"/>
              </a:spcAft>
              <a:buClr>
                <a:schemeClr val="accent2"/>
              </a:buClr>
              <a:buSzPct val="60000"/>
            </a:pPr>
            <a:r>
              <a:rPr lang="en-US" sz="1600" b="1">
                <a:solidFill>
                  <a:schemeClr val="accent2"/>
                </a:solidFill>
                <a:cs typeface="Arial" charset="0"/>
              </a:rPr>
              <a:t>Syntax</a:t>
            </a:r>
            <a:r>
              <a:rPr lang="en-US" sz="1600">
                <a:solidFill>
                  <a:schemeClr val="accent2"/>
                </a:solidFill>
                <a:cs typeface="Arial" charset="0"/>
              </a:rPr>
              <a:t>:</a:t>
            </a:r>
          </a:p>
          <a:p>
            <a:pPr eaLnBrk="1" hangingPunct="1">
              <a:spcBef>
                <a:spcPts val="500"/>
              </a:spcBef>
              <a:spcAft>
                <a:spcPts val="500"/>
              </a:spcAft>
              <a:buClr>
                <a:schemeClr val="accent2"/>
              </a:buClr>
              <a:buSzPct val="60000"/>
            </a:pPr>
            <a:r>
              <a:rPr lang="en-US" sz="1600">
                <a:solidFill>
                  <a:schemeClr val="accent2"/>
                </a:solidFill>
                <a:cs typeface="Arial" charset="0"/>
              </a:rPr>
              <a:t>POSIT(parent, inlength, substring, sublength, outfield</a:t>
            </a:r>
          </a:p>
        </p:txBody>
      </p:sp>
    </p:spTree>
    <p:extLst>
      <p:ext uri="{BB962C8B-B14F-4D97-AF65-F5344CB8AC3E}">
        <p14:creationId xmlns:p14="http://schemas.microsoft.com/office/powerpoint/2010/main" val="20599861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9395395-58DD-4A93-9C0E-3BE4A3B3585A}" type="slidenum">
              <a:rPr lang="en-US" smtClean="0"/>
              <a:pPr>
                <a:defRPr/>
              </a:pPr>
              <a:t>32</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Date Functions </a:t>
            </a:r>
            <a:r>
              <a:rPr lang="en-US" sz="1800" b="1" dirty="0" err="1" smtClean="0">
                <a:solidFill>
                  <a:srgbClr val="000000"/>
                </a:solidFill>
                <a:latin typeface="Arial" charset="0"/>
                <a:ea typeface="+mn-ea"/>
                <a:cs typeface="+mn-cs"/>
              </a:rPr>
              <a:t>Contd</a:t>
            </a:r>
            <a:r>
              <a:rPr lang="en-US" sz="1800" b="1" dirty="0" smtClean="0">
                <a:solidFill>
                  <a:srgbClr val="000000"/>
                </a:solidFill>
                <a:latin typeface="Arial" charset="0"/>
                <a:ea typeface="+mn-ea"/>
                <a:cs typeface="+mn-cs"/>
              </a:rPr>
              <a:t>…</a:t>
            </a:r>
            <a:endParaRPr lang="en-US" sz="1800" b="1" dirty="0">
              <a:solidFill>
                <a:srgbClr val="000000"/>
              </a:solidFill>
              <a:latin typeface="Arial" charset="0"/>
              <a:ea typeface="+mn-ea"/>
              <a:cs typeface="+mn-cs"/>
            </a:endParaRPr>
          </a:p>
        </p:txBody>
      </p:sp>
      <p:sp>
        <p:nvSpPr>
          <p:cNvPr id="46084"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r>
              <a:rPr lang="en-US" sz="1600" b="1">
                <a:solidFill>
                  <a:schemeClr val="accent2"/>
                </a:solidFill>
                <a:cs typeface="Arial" charset="0"/>
              </a:rPr>
              <a:t>LOCASE/UPCASE</a:t>
            </a:r>
            <a:r>
              <a:rPr lang="en-US" sz="1600">
                <a:solidFill>
                  <a:schemeClr val="accent2"/>
                </a:solidFill>
                <a:cs typeface="Arial" charset="0"/>
              </a:rPr>
              <a:t>  – Coverts alphanumeric text to lowercase/Uppercase</a:t>
            </a:r>
          </a:p>
          <a:p>
            <a:pPr eaLnBrk="1" hangingPunct="1">
              <a:spcBef>
                <a:spcPts val="700"/>
              </a:spcBef>
              <a:buClr>
                <a:schemeClr val="accent2"/>
              </a:buClr>
              <a:buSzPct val="60000"/>
            </a:pPr>
            <a:r>
              <a:rPr lang="en-US" sz="1600" b="1">
                <a:solidFill>
                  <a:schemeClr val="accent2"/>
                </a:solidFill>
                <a:cs typeface="Arial" charset="0"/>
              </a:rPr>
              <a:t>Syntax</a:t>
            </a:r>
            <a:r>
              <a:rPr lang="en-US" sz="1600">
                <a:solidFill>
                  <a:schemeClr val="accent2"/>
                </a:solidFill>
                <a:cs typeface="Arial" charset="0"/>
              </a:rPr>
              <a:t> : </a:t>
            </a:r>
          </a:p>
          <a:p>
            <a:pPr eaLnBrk="1" hangingPunct="1">
              <a:spcBef>
                <a:spcPts val="500"/>
              </a:spcBef>
              <a:spcAft>
                <a:spcPts val="500"/>
              </a:spcAft>
              <a:buClr>
                <a:schemeClr val="accent2"/>
              </a:buClr>
              <a:buSzPct val="60000"/>
            </a:pPr>
            <a:r>
              <a:rPr lang="en-US" sz="1600">
                <a:solidFill>
                  <a:schemeClr val="accent2"/>
                </a:solidFill>
                <a:cs typeface="Arial" charset="0"/>
              </a:rPr>
              <a:t>LOCASE(length, string, outfield)</a:t>
            </a:r>
          </a:p>
          <a:p>
            <a:pPr eaLnBrk="1" hangingPunct="1">
              <a:spcBef>
                <a:spcPts val="500"/>
              </a:spcBef>
              <a:spcAft>
                <a:spcPts val="500"/>
              </a:spcAft>
              <a:buClr>
                <a:schemeClr val="accent2"/>
              </a:buClr>
              <a:buSzPct val="60000"/>
            </a:pPr>
            <a:r>
              <a:rPr lang="en-US" sz="1600">
                <a:solidFill>
                  <a:schemeClr val="accent2"/>
                </a:solidFill>
                <a:cs typeface="Arial" charset="0"/>
              </a:rPr>
              <a:t>UPCASE(length, input, outfield)</a:t>
            </a:r>
          </a:p>
          <a:p>
            <a:pPr eaLnBrk="1" hangingPunct="1">
              <a:spcBef>
                <a:spcPts val="500"/>
              </a:spcBef>
              <a:spcAft>
                <a:spcPts val="500"/>
              </a:spcAft>
              <a:buClr>
                <a:schemeClr val="accent2"/>
              </a:buClr>
              <a:buSzPct val="60000"/>
              <a:buFont typeface="Wingdings" pitchFamily="2" charset="2"/>
              <a:buChar char="q"/>
            </a:pPr>
            <a:r>
              <a:rPr lang="en-US" sz="1600" b="1">
                <a:solidFill>
                  <a:schemeClr val="accent2"/>
                </a:solidFill>
                <a:cs typeface="Arial" charset="0"/>
              </a:rPr>
              <a:t>LCWORD</a:t>
            </a:r>
            <a:r>
              <a:rPr lang="en-US" sz="1600">
                <a:solidFill>
                  <a:schemeClr val="accent2"/>
                </a:solidFill>
                <a:cs typeface="Arial" charset="0"/>
              </a:rPr>
              <a:t> - Converts every alphanumeric character to lowercase except the first letter of each new word and the first letter after a single or double quotation mark</a:t>
            </a:r>
          </a:p>
          <a:p>
            <a:pPr eaLnBrk="1" hangingPunct="1">
              <a:spcBef>
                <a:spcPts val="500"/>
              </a:spcBef>
              <a:spcAft>
                <a:spcPts val="500"/>
              </a:spcAft>
              <a:buClr>
                <a:schemeClr val="accent2"/>
              </a:buClr>
              <a:buSzPct val="60000"/>
              <a:buFont typeface="Wingdings" pitchFamily="2" charset="2"/>
              <a:buChar char="q"/>
            </a:pPr>
            <a:r>
              <a:rPr lang="en-US" sz="1600" b="1">
                <a:solidFill>
                  <a:schemeClr val="accent2"/>
                </a:solidFill>
                <a:cs typeface="Arial" charset="0"/>
              </a:rPr>
              <a:t>LCWORD2</a:t>
            </a:r>
            <a:r>
              <a:rPr lang="en-US" sz="1600">
                <a:solidFill>
                  <a:schemeClr val="accent2"/>
                </a:solidFill>
                <a:cs typeface="Arial" charset="0"/>
              </a:rPr>
              <a:t> - Converts every alphanumeric character to lowercase except the first letter of each new word. If LCWORD2 encounters a lone single quotation mark, the next letter is converted to lowercase</a:t>
            </a:r>
          </a:p>
          <a:p>
            <a:pPr eaLnBrk="1" hangingPunct="1">
              <a:spcBef>
                <a:spcPts val="500"/>
              </a:spcBef>
              <a:spcAft>
                <a:spcPts val="500"/>
              </a:spcAft>
              <a:buClr>
                <a:schemeClr val="accent2"/>
              </a:buClr>
              <a:buSzPct val="60000"/>
            </a:pPr>
            <a:r>
              <a:rPr lang="en-US" sz="1600" b="1">
                <a:solidFill>
                  <a:schemeClr val="accent2"/>
                </a:solidFill>
                <a:cs typeface="Arial" charset="0"/>
              </a:rPr>
              <a:t>Syntax</a:t>
            </a:r>
            <a:r>
              <a:rPr lang="en-US" sz="1600">
                <a:solidFill>
                  <a:schemeClr val="accent2"/>
                </a:solidFill>
                <a:cs typeface="Arial" charset="0"/>
              </a:rPr>
              <a:t> : </a:t>
            </a:r>
          </a:p>
          <a:p>
            <a:pPr eaLnBrk="1" hangingPunct="1">
              <a:spcBef>
                <a:spcPts val="500"/>
              </a:spcBef>
              <a:spcAft>
                <a:spcPts val="500"/>
              </a:spcAft>
              <a:buClr>
                <a:schemeClr val="accent2"/>
              </a:buClr>
              <a:buSzPct val="60000"/>
            </a:pPr>
            <a:r>
              <a:rPr lang="en-US" sz="1600">
                <a:solidFill>
                  <a:schemeClr val="accent2"/>
                </a:solidFill>
                <a:cs typeface="Arial" charset="0"/>
              </a:rPr>
              <a:t>{LCWORD|LCWORD2}(length,field, Outfield)</a:t>
            </a:r>
          </a:p>
          <a:p>
            <a:pPr eaLnBrk="1" hangingPunct="1">
              <a:spcBef>
                <a:spcPts val="500"/>
              </a:spcBef>
              <a:spcAft>
                <a:spcPts val="500"/>
              </a:spcAft>
              <a:buClr>
                <a:schemeClr val="accent2"/>
              </a:buClr>
              <a:buSzPct val="60000"/>
            </a:pPr>
            <a:r>
              <a:rPr lang="en-US" sz="1600" b="1">
                <a:solidFill>
                  <a:schemeClr val="accent2"/>
                </a:solidFill>
                <a:cs typeface="Arial" charset="0"/>
              </a:rPr>
              <a:t>NOTE - LCWORD2 available only in maintain </a:t>
            </a:r>
          </a:p>
        </p:txBody>
      </p:sp>
    </p:spTree>
    <p:extLst>
      <p:ext uri="{BB962C8B-B14F-4D97-AF65-F5344CB8AC3E}">
        <p14:creationId xmlns:p14="http://schemas.microsoft.com/office/powerpoint/2010/main" val="23446584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E382258C-D6CE-46E0-B38B-4383E6966569}" type="slidenum">
              <a:rPr lang="en-US" smtClean="0"/>
              <a:pPr>
                <a:defRPr/>
              </a:pPr>
              <a:t>33</a:t>
            </a:fld>
            <a:endParaRPr lang="en-US" dirty="0"/>
          </a:p>
        </p:txBody>
      </p:sp>
      <p:sp>
        <p:nvSpPr>
          <p:cNvPr id="5" name="Rectangle 2"/>
          <p:cNvSpPr>
            <a:spLocks noGrp="1" noChangeArrowheads="1"/>
          </p:cNvSpPr>
          <p:nvPr>
            <p:ph type="title"/>
          </p:nvPr>
        </p:nvSpPr>
        <p:spPr>
          <a:xfrm>
            <a:off x="0" y="457200"/>
            <a:ext cx="7696200" cy="533400"/>
          </a:xfrm>
        </p:spPr>
        <p:txBody>
          <a:bodyPr/>
          <a:lstStyle/>
          <a:p>
            <a:pPr algn="ctr" eaLnBrk="1" hangingPunct="1">
              <a:defRPr/>
            </a:pPr>
            <a:r>
              <a:rPr lang="en-US" sz="2400" b="1" dirty="0" smtClean="0">
                <a:solidFill>
                  <a:srgbClr val="000000"/>
                </a:solidFill>
                <a:latin typeface="Arial" charset="0"/>
                <a:ea typeface="+mn-ea"/>
                <a:cs typeface="+mn-cs"/>
              </a:rPr>
              <a:t>Optimization Techniques</a:t>
            </a:r>
            <a:endParaRPr lang="en-US" sz="1800" b="1" dirty="0">
              <a:solidFill>
                <a:srgbClr val="000000"/>
              </a:solidFill>
              <a:latin typeface="Arial" charset="0"/>
              <a:ea typeface="+mn-ea"/>
              <a:cs typeface="+mn-cs"/>
            </a:endParaRPr>
          </a:p>
        </p:txBody>
      </p:sp>
      <p:sp>
        <p:nvSpPr>
          <p:cNvPr id="7" name="Rectangle 3"/>
          <p:cNvSpPr txBox="1">
            <a:spLocks noChangeArrowheads="1"/>
          </p:cNvSpPr>
          <p:nvPr/>
        </p:nvSpPr>
        <p:spPr bwMode="auto">
          <a:xfrm>
            <a:off x="228600" y="16002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endParaRPr lang="en-US" sz="1600" b="1" dirty="0" smtClean="0">
              <a:latin typeface="Arial" pitchFamily="34" charset="0"/>
              <a:cs typeface="Arial" pitchFamily="34" charset="0"/>
            </a:endParaRPr>
          </a:p>
          <a:p>
            <a:pPr eaLnBrk="1" hangingPunct="1">
              <a:defRPr/>
            </a:pPr>
            <a:r>
              <a:rPr lang="en-US" sz="1600" b="1" dirty="0" smtClean="0">
                <a:latin typeface="Arial" pitchFamily="34" charset="0"/>
                <a:cs typeface="Arial" pitchFamily="34" charset="0"/>
              </a:rPr>
              <a:t>TABLEF</a:t>
            </a:r>
            <a:r>
              <a:rPr lang="en-US" sz="1600" dirty="0" smtClean="0">
                <a:latin typeface="Arial" pitchFamily="34" charset="0"/>
                <a:cs typeface="Arial" pitchFamily="34" charset="0"/>
              </a:rPr>
              <a:t> </a:t>
            </a:r>
            <a:r>
              <a:rPr lang="en-US" sz="1600" dirty="0">
                <a:latin typeface="Arial" pitchFamily="34" charset="0"/>
                <a:cs typeface="Arial" pitchFamily="34" charset="0"/>
              </a:rPr>
              <a:t>- TABLEF is a variation of the TABLE command that provides a fast method of retrieving data that is already stored in the order required for printing and requires no additional </a:t>
            </a:r>
            <a:r>
              <a:rPr lang="en-US" sz="1600" dirty="0" smtClean="0">
                <a:latin typeface="Arial" pitchFamily="34" charset="0"/>
                <a:cs typeface="Arial" pitchFamily="34" charset="0"/>
              </a:rPr>
              <a:t>sorting</a:t>
            </a:r>
          </a:p>
          <a:p>
            <a:pPr marL="0" indent="0" eaLnBrk="1" hangingPunct="1">
              <a:buFont typeface="Wingdings" pitchFamily="2" charset="2"/>
              <a:buNone/>
              <a:defRPr/>
            </a:pPr>
            <a:endParaRPr lang="en-US" sz="1600" dirty="0">
              <a:latin typeface="Arial" pitchFamily="34" charset="0"/>
              <a:cs typeface="Arial" pitchFamily="34" charset="0"/>
            </a:endParaRPr>
          </a:p>
          <a:p>
            <a:pPr eaLnBrk="1" hangingPunct="1">
              <a:spcBef>
                <a:spcPts val="500"/>
              </a:spcBef>
              <a:spcAft>
                <a:spcPts val="500"/>
              </a:spcAft>
              <a:defRPr/>
            </a:pPr>
            <a:r>
              <a:rPr lang="en-US" sz="1600" dirty="0">
                <a:latin typeface="Arial" pitchFamily="34" charset="0"/>
                <a:cs typeface="Arial" pitchFamily="34" charset="0"/>
              </a:rPr>
              <a:t>Multiple display commands are not permitted. Only one display command may be used</a:t>
            </a:r>
            <a:r>
              <a:rPr lang="en-US" sz="1600" dirty="0" smtClean="0">
                <a:latin typeface="Arial" pitchFamily="34" charset="0"/>
                <a:cs typeface="Arial" pitchFamily="34" charset="0"/>
              </a:rPr>
              <a:t>.</a:t>
            </a:r>
          </a:p>
          <a:p>
            <a:pPr eaLnBrk="1" hangingPunct="1">
              <a:spcBef>
                <a:spcPts val="500"/>
              </a:spcBef>
              <a:spcAft>
                <a:spcPts val="500"/>
              </a:spcAft>
              <a:defRPr/>
            </a:pPr>
            <a:endParaRPr lang="en-US" sz="1600" dirty="0">
              <a:latin typeface="Arial" pitchFamily="34" charset="0"/>
              <a:cs typeface="Arial" pitchFamily="34" charset="0"/>
            </a:endParaRPr>
          </a:p>
          <a:p>
            <a:pPr eaLnBrk="1" hangingPunct="1">
              <a:spcBef>
                <a:spcPts val="500"/>
              </a:spcBef>
              <a:spcAft>
                <a:spcPts val="500"/>
              </a:spcAft>
              <a:defRPr/>
            </a:pPr>
            <a:r>
              <a:rPr lang="en-US" sz="1600" dirty="0">
                <a:latin typeface="Arial" pitchFamily="34" charset="0"/>
                <a:cs typeface="Arial" pitchFamily="34" charset="0"/>
              </a:rPr>
              <a:t>The DST. prefix operator is not permitted</a:t>
            </a:r>
          </a:p>
        </p:txBody>
      </p:sp>
    </p:spTree>
    <p:extLst>
      <p:ext uri="{BB962C8B-B14F-4D97-AF65-F5344CB8AC3E}">
        <p14:creationId xmlns:p14="http://schemas.microsoft.com/office/powerpoint/2010/main" val="6907788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612775" y="1600200"/>
            <a:ext cx="8153400" cy="4495800"/>
          </a:xfrm>
        </p:spPr>
        <p:txBody>
          <a:bodyPr/>
          <a:lstStyle/>
          <a:p>
            <a:pPr>
              <a:buFont typeface="Wingdings" pitchFamily="2" charset="2"/>
              <a:buNone/>
            </a:pPr>
            <a:endParaRPr lang="en-US" sz="4000" smtClean="0">
              <a:latin typeface="Arial" charset="0"/>
              <a:cs typeface="Arial" charset="0"/>
            </a:endParaRPr>
          </a:p>
          <a:p>
            <a:pPr>
              <a:buFont typeface="Wingdings" pitchFamily="2" charset="2"/>
              <a:buNone/>
            </a:pPr>
            <a:endParaRPr lang="en-US" sz="4000" smtClean="0">
              <a:latin typeface="Arial" charset="0"/>
              <a:cs typeface="Arial" charset="0"/>
            </a:endParaRPr>
          </a:p>
          <a:p>
            <a:pPr algn="ctr">
              <a:buFont typeface="Wingdings" pitchFamily="2" charset="2"/>
              <a:buNone/>
            </a:pPr>
            <a:r>
              <a:rPr lang="en-US" sz="4000" smtClean="0">
                <a:latin typeface="Arial" charset="0"/>
                <a:cs typeface="Arial" charset="0"/>
              </a:rPr>
              <a:t>Questions?</a:t>
            </a:r>
          </a:p>
        </p:txBody>
      </p:sp>
      <p:sp>
        <p:nvSpPr>
          <p:cNvPr id="4" name="Slide Number Placeholder 3"/>
          <p:cNvSpPr>
            <a:spLocks noGrp="1"/>
          </p:cNvSpPr>
          <p:nvPr>
            <p:ph type="sldNum" sz="quarter" idx="12"/>
          </p:nvPr>
        </p:nvSpPr>
        <p:spPr/>
        <p:txBody>
          <a:bodyPr>
            <a:normAutofit/>
          </a:bodyPr>
          <a:lstStyle/>
          <a:p>
            <a:pPr>
              <a:defRPr/>
            </a:pPr>
            <a:fld id="{205A384F-62A2-41AF-A5A5-8F8F66F58593}" type="slidenum">
              <a:rPr lang="en-US" smtClean="0"/>
              <a:pPr>
                <a:defRPr/>
              </a:pPr>
              <a:t>34</a:t>
            </a:fld>
            <a:endParaRPr lang="en-US" dirty="0"/>
          </a:p>
        </p:txBody>
      </p:sp>
    </p:spTree>
    <p:extLst>
      <p:ext uri="{BB962C8B-B14F-4D97-AF65-F5344CB8AC3E}">
        <p14:creationId xmlns:p14="http://schemas.microsoft.com/office/powerpoint/2010/main" val="9706204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1"/>
          </p:nvPr>
        </p:nvSpPr>
        <p:spPr>
          <a:xfrm>
            <a:off x="612775" y="1600200"/>
            <a:ext cx="8153400" cy="4495800"/>
          </a:xfrm>
        </p:spPr>
        <p:txBody>
          <a:bodyPr/>
          <a:lstStyle/>
          <a:p>
            <a:pPr>
              <a:buFont typeface="Wingdings" pitchFamily="2" charset="2"/>
              <a:buNone/>
            </a:pPr>
            <a:endParaRPr lang="en-US" sz="4000" smtClean="0">
              <a:latin typeface="Arial" charset="0"/>
              <a:cs typeface="Arial" charset="0"/>
            </a:endParaRPr>
          </a:p>
          <a:p>
            <a:pPr>
              <a:buFont typeface="Wingdings" pitchFamily="2" charset="2"/>
              <a:buNone/>
            </a:pPr>
            <a:endParaRPr lang="en-US" sz="4000" smtClean="0">
              <a:latin typeface="Arial" charset="0"/>
              <a:cs typeface="Arial" charset="0"/>
            </a:endParaRPr>
          </a:p>
          <a:p>
            <a:pPr algn="ctr">
              <a:buFont typeface="Wingdings" pitchFamily="2" charset="2"/>
              <a:buNone/>
            </a:pPr>
            <a:r>
              <a:rPr lang="en-US" sz="4000" smtClean="0">
                <a:latin typeface="Arial" charset="0"/>
                <a:cs typeface="Arial" charset="0"/>
              </a:rPr>
              <a:t>Thank You</a:t>
            </a:r>
          </a:p>
        </p:txBody>
      </p:sp>
      <p:sp>
        <p:nvSpPr>
          <p:cNvPr id="4" name="Slide Number Placeholder 3"/>
          <p:cNvSpPr>
            <a:spLocks noGrp="1"/>
          </p:cNvSpPr>
          <p:nvPr>
            <p:ph type="sldNum" sz="quarter" idx="12"/>
          </p:nvPr>
        </p:nvSpPr>
        <p:spPr/>
        <p:txBody>
          <a:bodyPr>
            <a:normAutofit/>
          </a:bodyPr>
          <a:lstStyle/>
          <a:p>
            <a:pPr>
              <a:defRPr/>
            </a:pPr>
            <a:fld id="{3C5415D5-9987-49FE-B5E1-DC9F8AEF520F}" type="slidenum">
              <a:rPr lang="en-US" smtClean="0"/>
              <a:pPr>
                <a:defRPr/>
              </a:pPr>
              <a:t>35</a:t>
            </a:fld>
            <a:endParaRPr lang="en-US" dirty="0"/>
          </a:p>
        </p:txBody>
      </p:sp>
    </p:spTree>
    <p:extLst>
      <p:ext uri="{BB962C8B-B14F-4D97-AF65-F5344CB8AC3E}">
        <p14:creationId xmlns:p14="http://schemas.microsoft.com/office/powerpoint/2010/main" val="38270659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ED5112FA-5CD7-4EB9-9A32-547396E76D3E}" type="slidenum">
              <a:rPr lang="en-US" smtClean="0"/>
              <a:pPr>
                <a:defRPr/>
              </a:pPr>
              <a:t>4</a:t>
            </a:fld>
            <a:endParaRPr lang="en-US" dirty="0"/>
          </a:p>
        </p:txBody>
      </p:sp>
      <p:sp>
        <p:nvSpPr>
          <p:cNvPr id="17411" name="Rectangle 2"/>
          <p:cNvSpPr>
            <a:spLocks noGrp="1" noChangeArrowheads="1"/>
          </p:cNvSpPr>
          <p:nvPr>
            <p:ph type="title"/>
          </p:nvPr>
        </p:nvSpPr>
        <p:spPr>
          <a:xfrm>
            <a:off x="0" y="457200"/>
            <a:ext cx="7767638" cy="446088"/>
          </a:xfrm>
        </p:spPr>
        <p:txBody>
          <a:bodyPr>
            <a:normAutofit fontScale="90000"/>
          </a:bodyPr>
          <a:lstStyle/>
          <a:p>
            <a:pPr algn="ctr" eaLnBrk="1" hangingPunct="1">
              <a:defRPr/>
            </a:pPr>
            <a:r>
              <a:rPr lang="en-US" sz="2400" b="1" smtClean="0">
                <a:latin typeface="Arial" charset="0"/>
                <a:cs typeface="Arial" charset="0"/>
              </a:rPr>
              <a:t>Joins</a:t>
            </a:r>
          </a:p>
        </p:txBody>
      </p:sp>
      <p:sp>
        <p:nvSpPr>
          <p:cNvPr id="16388" name="Rectangle 3"/>
          <p:cNvSpPr txBox="1">
            <a:spLocks noChangeArrowheads="1"/>
          </p:cNvSpPr>
          <p:nvPr/>
        </p:nvSpPr>
        <p:spPr bwMode="auto">
          <a:xfrm>
            <a:off x="261938" y="2046288"/>
            <a:ext cx="8877300" cy="464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The JOIN enables to report from two or more related data sources.</a:t>
            </a:r>
          </a:p>
          <a:p>
            <a:pPr eaLnBrk="1" hangingPunct="1">
              <a:spcBef>
                <a:spcPts val="700"/>
              </a:spcBef>
              <a:buClr>
                <a:schemeClr val="accent2"/>
              </a:buClr>
              <a:buSzPct val="60000"/>
            </a:pPr>
            <a:r>
              <a:rPr lang="en-US" sz="1600">
                <a:solidFill>
                  <a:schemeClr val="accent2"/>
                </a:solidFill>
                <a:cs typeface="Arial" charset="0"/>
              </a:rPr>
              <a:t> </a:t>
            </a:r>
          </a:p>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Joined data sources remain physically separate.</a:t>
            </a: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WebFOCUS supports up to 63 joins in one time. </a:t>
            </a:r>
          </a:p>
        </p:txBody>
      </p:sp>
    </p:spTree>
    <p:extLst>
      <p:ext uri="{BB962C8B-B14F-4D97-AF65-F5344CB8AC3E}">
        <p14:creationId xmlns:p14="http://schemas.microsoft.com/office/powerpoint/2010/main" val="1652692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0FC25752-B23E-4505-9A74-D86A3C6240D6}" type="slidenum">
              <a:rPr lang="en-US" smtClean="0"/>
              <a:pPr>
                <a:defRPr/>
              </a:pPr>
              <a:t>5</a:t>
            </a:fld>
            <a:endParaRPr lang="en-US" dirty="0"/>
          </a:p>
        </p:txBody>
      </p:sp>
      <p:sp>
        <p:nvSpPr>
          <p:cNvPr id="17411" name="Rectangle 2"/>
          <p:cNvSpPr>
            <a:spLocks noGrp="1" noChangeArrowheads="1"/>
          </p:cNvSpPr>
          <p:nvPr>
            <p:ph type="title"/>
          </p:nvPr>
        </p:nvSpPr>
        <p:spPr>
          <a:xfrm>
            <a:off x="0" y="390525"/>
            <a:ext cx="7772400" cy="523875"/>
          </a:xfrm>
          <a:noFill/>
        </p:spPr>
        <p:txBody>
          <a:bodyPr/>
          <a:lstStyle/>
          <a:p>
            <a:pPr algn="ctr" eaLnBrk="1" hangingPunct="1"/>
            <a:r>
              <a:rPr lang="en-US" sz="2400" b="1" smtClean="0">
                <a:latin typeface="Arial" charset="0"/>
                <a:cs typeface="Arial" charset="0"/>
              </a:rPr>
              <a:t>Types of Joins</a:t>
            </a:r>
          </a:p>
        </p:txBody>
      </p:sp>
      <p:sp>
        <p:nvSpPr>
          <p:cNvPr id="17412" name="Rectangle 122"/>
          <p:cNvSpPr>
            <a:spLocks noChangeArrowheads="1"/>
          </p:cNvSpPr>
          <p:nvPr/>
        </p:nvSpPr>
        <p:spPr bwMode="auto">
          <a:xfrm>
            <a:off x="304800" y="1600200"/>
            <a:ext cx="4876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marL="342900" indent="-342900">
              <a:spcBef>
                <a:spcPct val="20000"/>
              </a:spcBef>
              <a:buFontTx/>
              <a:buBlip>
                <a:blip r:embed="rId3"/>
              </a:buBlip>
            </a:pPr>
            <a:r>
              <a:rPr lang="en-US" sz="1600">
                <a:solidFill>
                  <a:srgbClr val="000000"/>
                </a:solidFill>
              </a:rPr>
              <a:t>Single instance join </a:t>
            </a:r>
          </a:p>
          <a:p>
            <a:pPr marL="742950" lvl="1" indent="-285750">
              <a:spcBef>
                <a:spcPct val="20000"/>
              </a:spcBef>
              <a:buFontTx/>
              <a:buBlip>
                <a:blip r:embed="rId3"/>
              </a:buBlip>
            </a:pPr>
            <a:r>
              <a:rPr lang="en-US" sz="1600">
                <a:solidFill>
                  <a:srgbClr val="000000"/>
                </a:solidFill>
              </a:rPr>
              <a:t>A single instance, or one-to-one. </a:t>
            </a:r>
          </a:p>
          <a:p>
            <a:pPr marL="742950" lvl="1" indent="-285750">
              <a:spcBef>
                <a:spcPct val="20000"/>
              </a:spcBef>
              <a:buFontTx/>
              <a:buBlip>
                <a:blip r:embed="rId3"/>
              </a:buBlip>
            </a:pPr>
            <a:endParaRPr lang="en-US" sz="1600">
              <a:solidFill>
                <a:srgbClr val="000000"/>
              </a:solidFill>
            </a:endParaRPr>
          </a:p>
          <a:p>
            <a:pPr marL="742950" lvl="1" indent="-285750">
              <a:spcBef>
                <a:spcPct val="20000"/>
              </a:spcBef>
              <a:buFontTx/>
              <a:buBlip>
                <a:blip r:embed="rId3"/>
              </a:buBlip>
            </a:pPr>
            <a:endParaRPr lang="en-US" sz="1600">
              <a:solidFill>
                <a:srgbClr val="000000"/>
              </a:solidFill>
            </a:endParaRPr>
          </a:p>
          <a:p>
            <a:pPr marL="742950" lvl="1" indent="-285750">
              <a:spcBef>
                <a:spcPct val="20000"/>
              </a:spcBef>
              <a:buFontTx/>
              <a:buBlip>
                <a:blip r:embed="rId3"/>
              </a:buBlip>
            </a:pPr>
            <a:endParaRPr lang="en-US" sz="1600">
              <a:solidFill>
                <a:srgbClr val="000000"/>
              </a:solidFill>
            </a:endParaRPr>
          </a:p>
          <a:p>
            <a:pPr marL="342900" indent="-342900">
              <a:spcBef>
                <a:spcPct val="20000"/>
              </a:spcBef>
              <a:buFontTx/>
              <a:buBlip>
                <a:blip r:embed="rId3"/>
              </a:buBlip>
            </a:pPr>
            <a:r>
              <a:rPr lang="en-US" sz="1600">
                <a:solidFill>
                  <a:srgbClr val="000000"/>
                </a:solidFill>
              </a:rPr>
              <a:t>Multiple instance join</a:t>
            </a:r>
          </a:p>
          <a:p>
            <a:pPr marL="742950" lvl="1" indent="-285750">
              <a:spcBef>
                <a:spcPct val="20000"/>
              </a:spcBef>
              <a:buFontTx/>
              <a:buBlip>
                <a:blip r:embed="rId3"/>
              </a:buBlip>
            </a:pPr>
            <a:r>
              <a:rPr lang="en-US" sz="1600">
                <a:solidFill>
                  <a:srgbClr val="000000"/>
                </a:solidFill>
              </a:rPr>
              <a:t>A multiple instance, or one-to-many.</a:t>
            </a:r>
          </a:p>
          <a:p>
            <a:pPr marL="742950" lvl="1" indent="-285750">
              <a:spcBef>
                <a:spcPct val="20000"/>
              </a:spcBef>
              <a:buFontTx/>
              <a:buBlip>
                <a:blip r:embed="rId3"/>
              </a:buBlip>
            </a:pPr>
            <a:endParaRPr lang="en-US" sz="1600">
              <a:solidFill>
                <a:srgbClr val="000000"/>
              </a:solidFill>
            </a:endParaRPr>
          </a:p>
          <a:p>
            <a:pPr marL="742950" lvl="1" indent="-285750">
              <a:spcBef>
                <a:spcPct val="20000"/>
              </a:spcBef>
              <a:buFontTx/>
              <a:buBlip>
                <a:blip r:embed="rId3"/>
              </a:buBlip>
            </a:pPr>
            <a:endParaRPr lang="en-US" sz="1600">
              <a:solidFill>
                <a:srgbClr val="000000"/>
              </a:solidFill>
            </a:endParaRPr>
          </a:p>
          <a:p>
            <a:pPr marL="742950" lvl="1" indent="-285750">
              <a:spcBef>
                <a:spcPct val="20000"/>
              </a:spcBef>
              <a:buFontTx/>
              <a:buBlip>
                <a:blip r:embed="rId3"/>
              </a:buBlip>
            </a:pPr>
            <a:endParaRPr lang="en-US" sz="1600">
              <a:solidFill>
                <a:srgbClr val="000000"/>
              </a:solidFill>
            </a:endParaRPr>
          </a:p>
          <a:p>
            <a:pPr marL="342900" indent="-342900">
              <a:spcBef>
                <a:spcPct val="20000"/>
              </a:spcBef>
              <a:buFontTx/>
              <a:buBlip>
                <a:blip r:embed="rId3"/>
              </a:buBlip>
            </a:pPr>
            <a:r>
              <a:rPr lang="en-US" sz="1600">
                <a:solidFill>
                  <a:srgbClr val="000000"/>
                </a:solidFill>
              </a:rPr>
              <a:t>Left outer join</a:t>
            </a:r>
          </a:p>
          <a:p>
            <a:pPr marL="742950" lvl="1" indent="-285750">
              <a:spcBef>
                <a:spcPct val="20000"/>
              </a:spcBef>
              <a:buFontTx/>
              <a:buBlip>
                <a:blip r:embed="rId3"/>
              </a:buBlip>
            </a:pPr>
            <a:r>
              <a:rPr lang="en-US" sz="1600">
                <a:solidFill>
                  <a:srgbClr val="000000"/>
                </a:solidFill>
              </a:rPr>
              <a:t>All rows from the host file that lack corresponding cross-refer</a:t>
            </a:r>
            <a:r>
              <a:rPr lang="en-US" sz="1600"/>
              <a:t>enced </a:t>
            </a:r>
            <a:r>
              <a:rPr lang="en-US"/>
              <a:t>rows.</a:t>
            </a:r>
          </a:p>
        </p:txBody>
      </p:sp>
      <p:pic>
        <p:nvPicPr>
          <p:cNvPr id="17413" name="Picture 123"/>
          <p:cNvPicPr>
            <a:picLocks noChangeAspect="1" noChangeArrowheads="1"/>
          </p:cNvPicPr>
          <p:nvPr/>
        </p:nvPicPr>
        <p:blipFill>
          <a:blip r:embed="rId4">
            <a:extLst>
              <a:ext uri="{28A0092B-C50C-407E-A947-70E740481C1C}">
                <a14:useLocalDpi xmlns:a14="http://schemas.microsoft.com/office/drawing/2010/main" val="0"/>
              </a:ext>
            </a:extLst>
          </a:blip>
          <a:srcRect t="10852"/>
          <a:stretch>
            <a:fillRect/>
          </a:stretch>
        </p:blipFill>
        <p:spPr bwMode="auto">
          <a:xfrm>
            <a:off x="4402138" y="3705225"/>
            <a:ext cx="417195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1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133600"/>
            <a:ext cx="4171950"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415" name="Object 1"/>
          <p:cNvGraphicFramePr>
            <a:graphicFrameLocks noChangeAspect="1"/>
          </p:cNvGraphicFramePr>
          <p:nvPr>
            <p:extLst>
              <p:ext uri="{D42A27DB-BD31-4B8C-83A1-F6EECF244321}">
                <p14:modId xmlns:p14="http://schemas.microsoft.com/office/powerpoint/2010/main" val="4023539031"/>
              </p:ext>
            </p:extLst>
          </p:nvPr>
        </p:nvGraphicFramePr>
        <p:xfrm>
          <a:off x="1633538" y="2320925"/>
          <a:ext cx="1089025" cy="688975"/>
        </p:xfrm>
        <a:graphic>
          <a:graphicData uri="http://schemas.openxmlformats.org/presentationml/2006/ole">
            <mc:AlternateContent xmlns:mc="http://schemas.openxmlformats.org/markup-compatibility/2006">
              <mc:Choice xmlns:v="urn:schemas-microsoft-com:vml" Requires="v">
                <p:oleObj spid="_x0000_s1040" name="Packager Shell Object" showAsIcon="1" r:id="rId6" imgW="1091520" imgH="685800" progId="Package">
                  <p:embed/>
                </p:oleObj>
              </mc:Choice>
              <mc:Fallback>
                <p:oleObj name="Packager Shell Object" showAsIcon="1" r:id="rId6" imgW="1091520" imgH="685800" progId="Package">
                  <p:embed/>
                  <p:pic>
                    <p:nvPicPr>
                      <p:cNvPr id="0" name=""/>
                      <p:cNvPicPr>
                        <a:picLocks noChangeAspect="1" noChangeArrowheads="1"/>
                      </p:cNvPicPr>
                      <p:nvPr/>
                    </p:nvPicPr>
                    <p:blipFill>
                      <a:blip r:embed="rId7"/>
                      <a:srcRect/>
                      <a:stretch>
                        <a:fillRect/>
                      </a:stretch>
                    </p:blipFill>
                    <p:spPr bwMode="auto">
                      <a:xfrm>
                        <a:off x="1633538" y="2320925"/>
                        <a:ext cx="1089025"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416" name="Object 2"/>
          <p:cNvGraphicFramePr>
            <a:graphicFrameLocks noChangeAspect="1"/>
          </p:cNvGraphicFramePr>
          <p:nvPr>
            <p:extLst>
              <p:ext uri="{D42A27DB-BD31-4B8C-83A1-F6EECF244321}">
                <p14:modId xmlns:p14="http://schemas.microsoft.com/office/powerpoint/2010/main" val="3869600391"/>
              </p:ext>
            </p:extLst>
          </p:nvPr>
        </p:nvGraphicFramePr>
        <p:xfrm>
          <a:off x="1689100" y="5484813"/>
          <a:ext cx="1052513" cy="688975"/>
        </p:xfrm>
        <a:graphic>
          <a:graphicData uri="http://schemas.openxmlformats.org/presentationml/2006/ole">
            <mc:AlternateContent xmlns:mc="http://schemas.openxmlformats.org/markup-compatibility/2006">
              <mc:Choice xmlns:v="urn:schemas-microsoft-com:vml" Requires="v">
                <p:oleObj spid="_x0000_s1041" name="Packager Shell Object" showAsIcon="1" r:id="rId8" imgW="1054440" imgH="685800" progId="Package">
                  <p:embed/>
                </p:oleObj>
              </mc:Choice>
              <mc:Fallback>
                <p:oleObj name="Packager Shell Object" showAsIcon="1" r:id="rId8" imgW="1054440" imgH="685800" progId="Package">
                  <p:embed/>
                  <p:pic>
                    <p:nvPicPr>
                      <p:cNvPr id="0" name=""/>
                      <p:cNvPicPr>
                        <a:picLocks noChangeAspect="1" noChangeArrowheads="1"/>
                      </p:cNvPicPr>
                      <p:nvPr/>
                    </p:nvPicPr>
                    <p:blipFill>
                      <a:blip r:embed="rId9"/>
                      <a:srcRect/>
                      <a:stretch>
                        <a:fillRect/>
                      </a:stretch>
                    </p:blipFill>
                    <p:spPr bwMode="auto">
                      <a:xfrm>
                        <a:off x="1689100" y="5484813"/>
                        <a:ext cx="1052513"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661017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7B10F4C4-2810-4AFE-87EB-00E887ABDEEA}" type="slidenum">
              <a:rPr lang="en-US" smtClean="0"/>
              <a:pPr>
                <a:defRPr/>
              </a:pPr>
              <a:t>6</a:t>
            </a:fld>
            <a:endParaRPr lang="en-US" dirty="0"/>
          </a:p>
        </p:txBody>
      </p:sp>
      <p:sp>
        <p:nvSpPr>
          <p:cNvPr id="18435" name="Rectangle 2"/>
          <p:cNvSpPr>
            <a:spLocks noGrp="1" noChangeArrowheads="1"/>
          </p:cNvSpPr>
          <p:nvPr>
            <p:ph type="title"/>
          </p:nvPr>
        </p:nvSpPr>
        <p:spPr>
          <a:xfrm>
            <a:off x="0" y="381000"/>
            <a:ext cx="7696200" cy="457200"/>
          </a:xfrm>
          <a:noFill/>
        </p:spPr>
        <p:txBody>
          <a:bodyPr/>
          <a:lstStyle/>
          <a:p>
            <a:pPr algn="ctr" eaLnBrk="1" hangingPunct="1"/>
            <a:r>
              <a:rPr lang="en-US" sz="2400" b="1" smtClean="0">
                <a:latin typeface="Arial" charset="0"/>
                <a:cs typeface="Arial" charset="0"/>
              </a:rPr>
              <a:t>Merge Data Sources</a:t>
            </a:r>
          </a:p>
        </p:txBody>
      </p:sp>
      <p:sp>
        <p:nvSpPr>
          <p:cNvPr id="6" name="Rectangle 9"/>
          <p:cNvSpPr txBox="1">
            <a:spLocks noChangeArrowheads="1"/>
          </p:cNvSpPr>
          <p:nvPr/>
        </p:nvSpPr>
        <p:spPr bwMode="auto">
          <a:xfrm>
            <a:off x="0" y="1524000"/>
            <a:ext cx="914400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550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endParaRPr lang="en-US" dirty="0" smtClean="0">
              <a:latin typeface="Arial" pitchFamily="34" charset="0"/>
              <a:cs typeface="Arial" pitchFamily="34" charset="0"/>
            </a:endParaRPr>
          </a:p>
          <a:p>
            <a:pPr eaLnBrk="1" hangingPunct="1">
              <a:defRPr/>
            </a:pPr>
            <a:r>
              <a:rPr lang="en-US" dirty="0" smtClean="0">
                <a:latin typeface="Arial" pitchFamily="34" charset="0"/>
                <a:cs typeface="Arial" pitchFamily="34" charset="0"/>
              </a:rPr>
              <a:t>WebFOCUS merges the data sources using </a:t>
            </a:r>
            <a:r>
              <a:rPr lang="en-US" b="1" dirty="0" smtClean="0">
                <a:latin typeface="Arial" pitchFamily="34" charset="0"/>
                <a:cs typeface="Arial" pitchFamily="34" charset="0"/>
              </a:rPr>
              <a:t>Match</a:t>
            </a:r>
            <a:r>
              <a:rPr lang="en-US" dirty="0" smtClean="0">
                <a:latin typeface="Arial" pitchFamily="34" charset="0"/>
                <a:cs typeface="Arial" pitchFamily="34" charset="0"/>
              </a:rPr>
              <a:t>.</a:t>
            </a:r>
          </a:p>
          <a:p>
            <a:pPr eaLnBrk="1" hangingPunct="1">
              <a:defRPr/>
            </a:pPr>
            <a:endParaRPr lang="en-US" sz="1200" dirty="0" smtClean="0">
              <a:latin typeface="Arial" pitchFamily="34" charset="0"/>
              <a:cs typeface="Arial" pitchFamily="34" charset="0"/>
            </a:endParaRPr>
          </a:p>
          <a:p>
            <a:pPr eaLnBrk="1" hangingPunct="1">
              <a:defRPr/>
            </a:pPr>
            <a:r>
              <a:rPr lang="en-US" dirty="0" smtClean="0">
                <a:latin typeface="Arial" pitchFamily="34" charset="0"/>
                <a:cs typeface="Arial" pitchFamily="34" charset="0"/>
              </a:rPr>
              <a:t>Data sources is merged</a:t>
            </a:r>
          </a:p>
          <a:p>
            <a:pPr lvl="1" eaLnBrk="1" hangingPunct="1">
              <a:defRPr/>
            </a:pPr>
            <a:r>
              <a:rPr lang="en-US" dirty="0" smtClean="0">
                <a:latin typeface="Arial" pitchFamily="34" charset="0"/>
                <a:cs typeface="Arial" pitchFamily="34" charset="0"/>
              </a:rPr>
              <a:t>Data source name in order</a:t>
            </a:r>
          </a:p>
          <a:p>
            <a:pPr lvl="1" eaLnBrk="1" hangingPunct="1">
              <a:defRPr/>
            </a:pPr>
            <a:r>
              <a:rPr lang="en-US" dirty="0" smtClean="0">
                <a:latin typeface="Arial" pitchFamily="34" charset="0"/>
                <a:cs typeface="Arial" pitchFamily="34" charset="0"/>
              </a:rPr>
              <a:t>BY field</a:t>
            </a:r>
          </a:p>
          <a:p>
            <a:pPr lvl="1" eaLnBrk="1" hangingPunct="1">
              <a:defRPr/>
            </a:pPr>
            <a:r>
              <a:rPr lang="en-US" dirty="0" smtClean="0">
                <a:latin typeface="Arial" pitchFamily="34" charset="0"/>
                <a:cs typeface="Arial" pitchFamily="34" charset="0"/>
              </a:rPr>
              <a:t>Display commands</a:t>
            </a:r>
          </a:p>
          <a:p>
            <a:pPr lvl="1" eaLnBrk="1" hangingPunct="1">
              <a:defRPr/>
            </a:pPr>
            <a:r>
              <a:rPr lang="en-US" dirty="0" smtClean="0">
                <a:latin typeface="Arial" pitchFamily="34" charset="0"/>
                <a:cs typeface="Arial" pitchFamily="34" charset="0"/>
              </a:rPr>
              <a:t>Merge phrases</a:t>
            </a:r>
          </a:p>
          <a:p>
            <a:pPr lvl="2" eaLnBrk="1" hangingPunct="1">
              <a:defRPr/>
            </a:pPr>
            <a:r>
              <a:rPr lang="en-US" dirty="0" smtClean="0">
                <a:latin typeface="Arial" pitchFamily="34" charset="0"/>
                <a:cs typeface="Arial" pitchFamily="34" charset="0"/>
              </a:rPr>
              <a:t>OLD-OR-NEW</a:t>
            </a:r>
          </a:p>
          <a:p>
            <a:pPr lvl="2" eaLnBrk="1" hangingPunct="1">
              <a:defRPr/>
            </a:pPr>
            <a:endParaRPr lang="en-US" dirty="0" smtClean="0">
              <a:latin typeface="Arial" pitchFamily="34" charset="0"/>
              <a:cs typeface="Arial" pitchFamily="34" charset="0"/>
            </a:endParaRPr>
          </a:p>
          <a:p>
            <a:pPr lvl="2" eaLnBrk="1" hangingPunct="1">
              <a:defRPr/>
            </a:pPr>
            <a:endParaRPr lang="en-US" dirty="0" smtClean="0">
              <a:latin typeface="Arial" pitchFamily="34" charset="0"/>
              <a:cs typeface="Arial" pitchFamily="34" charset="0"/>
            </a:endParaRPr>
          </a:p>
          <a:p>
            <a:pPr lvl="2" eaLnBrk="1" hangingPunct="1">
              <a:defRPr/>
            </a:pPr>
            <a:r>
              <a:rPr lang="en-US" dirty="0" smtClean="0">
                <a:latin typeface="Arial" pitchFamily="34" charset="0"/>
                <a:cs typeface="Arial" pitchFamily="34" charset="0"/>
              </a:rPr>
              <a:t>OLD-AND-NEW </a:t>
            </a:r>
          </a:p>
          <a:p>
            <a:pPr lvl="2" eaLnBrk="1" hangingPunct="1">
              <a:defRPr/>
            </a:pPr>
            <a:endParaRPr lang="en-US" dirty="0" smtClean="0">
              <a:latin typeface="Arial" pitchFamily="34" charset="0"/>
              <a:cs typeface="Arial" pitchFamily="34" charset="0"/>
            </a:endParaRPr>
          </a:p>
          <a:p>
            <a:pPr lvl="2" eaLnBrk="1" hangingPunct="1">
              <a:defRPr/>
            </a:pPr>
            <a:endParaRPr lang="en-US" dirty="0" smtClean="0">
              <a:latin typeface="Arial" pitchFamily="34" charset="0"/>
              <a:cs typeface="Arial" pitchFamily="34" charset="0"/>
            </a:endParaRPr>
          </a:p>
          <a:p>
            <a:pPr lvl="2" eaLnBrk="1" hangingPunct="1">
              <a:defRPr/>
            </a:pPr>
            <a:r>
              <a:rPr lang="en-US" dirty="0" smtClean="0">
                <a:latin typeface="Arial" pitchFamily="34" charset="0"/>
                <a:cs typeface="Arial" pitchFamily="34" charset="0"/>
              </a:rPr>
              <a:t>OLD-NOT-NEW </a:t>
            </a:r>
          </a:p>
          <a:p>
            <a:pPr lvl="2" eaLnBrk="1" hangingPunct="1">
              <a:defRPr/>
            </a:pPr>
            <a:endParaRPr lang="en-US" dirty="0" smtClean="0">
              <a:latin typeface="Arial" pitchFamily="34" charset="0"/>
              <a:cs typeface="Arial" pitchFamily="34" charset="0"/>
            </a:endParaRPr>
          </a:p>
          <a:p>
            <a:pPr lvl="2" eaLnBrk="1" hangingPunct="1">
              <a:defRPr/>
            </a:pPr>
            <a:endParaRPr lang="en-US" dirty="0" smtClean="0">
              <a:latin typeface="Arial" pitchFamily="34" charset="0"/>
              <a:cs typeface="Arial" pitchFamily="34" charset="0"/>
            </a:endParaRPr>
          </a:p>
          <a:p>
            <a:pPr lvl="2" eaLnBrk="1" hangingPunct="1">
              <a:defRPr/>
            </a:pPr>
            <a:r>
              <a:rPr lang="en-US" dirty="0" smtClean="0">
                <a:latin typeface="Arial" pitchFamily="34" charset="0"/>
                <a:cs typeface="Arial" pitchFamily="34" charset="0"/>
              </a:rPr>
              <a:t>NEW-NOT-OLD </a:t>
            </a:r>
          </a:p>
          <a:p>
            <a:pPr lvl="2" eaLnBrk="1" hangingPunct="1">
              <a:defRPr/>
            </a:pPr>
            <a:endParaRPr lang="en-US" dirty="0" smtClean="0">
              <a:latin typeface="Arial" pitchFamily="34" charset="0"/>
              <a:cs typeface="Arial" pitchFamily="34" charset="0"/>
            </a:endParaRPr>
          </a:p>
          <a:p>
            <a:pPr lvl="2" eaLnBrk="1" hangingPunct="1">
              <a:defRPr/>
            </a:pPr>
            <a:endParaRPr lang="en-US" dirty="0" smtClean="0">
              <a:latin typeface="Arial" pitchFamily="34" charset="0"/>
              <a:cs typeface="Arial" pitchFamily="34" charset="0"/>
            </a:endParaRPr>
          </a:p>
          <a:p>
            <a:pPr lvl="2" eaLnBrk="1" hangingPunct="1">
              <a:defRPr/>
            </a:pPr>
            <a:r>
              <a:rPr lang="en-US" dirty="0" smtClean="0">
                <a:latin typeface="Arial" pitchFamily="34" charset="0"/>
                <a:cs typeface="Arial" pitchFamily="34" charset="0"/>
              </a:rPr>
              <a:t>OLD-NOR-NEW </a:t>
            </a:r>
          </a:p>
          <a:p>
            <a:pPr lvl="2" eaLnBrk="1" hangingPunct="1">
              <a:defRPr/>
            </a:pPr>
            <a:endParaRPr lang="en-US" dirty="0" smtClean="0">
              <a:latin typeface="Arial" pitchFamily="34" charset="0"/>
              <a:cs typeface="Arial" pitchFamily="34" charset="0"/>
            </a:endParaRPr>
          </a:p>
        </p:txBody>
      </p:sp>
      <p:sp>
        <p:nvSpPr>
          <p:cNvPr id="18437" name="AutoShape 15" descr="mrgdf2"/>
          <p:cNvSpPr>
            <a:spLocks noChangeAspect="1" noChangeArrowheads="1"/>
          </p:cNvSpPr>
          <p:nvPr/>
        </p:nvSpPr>
        <p:spPr bwMode="auto">
          <a:xfrm>
            <a:off x="4187825" y="3187700"/>
            <a:ext cx="736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8438"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2450" y="3687763"/>
            <a:ext cx="736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2600" y="4221163"/>
            <a:ext cx="736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9275" y="4938713"/>
            <a:ext cx="8064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5638800"/>
            <a:ext cx="736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2450" y="6202363"/>
            <a:ext cx="736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8443" name="Object 1"/>
          <p:cNvGraphicFramePr>
            <a:graphicFrameLocks noChangeAspect="1"/>
          </p:cNvGraphicFramePr>
          <p:nvPr>
            <p:extLst>
              <p:ext uri="{D42A27DB-BD31-4B8C-83A1-F6EECF244321}">
                <p14:modId xmlns:p14="http://schemas.microsoft.com/office/powerpoint/2010/main" val="643278940"/>
              </p:ext>
            </p:extLst>
          </p:nvPr>
        </p:nvGraphicFramePr>
        <p:xfrm>
          <a:off x="5797550" y="2286000"/>
          <a:ext cx="1646238" cy="588963"/>
        </p:xfrm>
        <a:graphic>
          <a:graphicData uri="http://schemas.openxmlformats.org/presentationml/2006/ole">
            <mc:AlternateContent xmlns:mc="http://schemas.openxmlformats.org/markup-compatibility/2006">
              <mc:Choice xmlns:v="urn:schemas-microsoft-com:vml" Requires="v">
                <p:oleObj spid="_x0000_s2057" name="Packager Shell Object" showAsIcon="1" r:id="rId8" imgW="1586520" imgH="685800" progId="Package">
                  <p:embed/>
                </p:oleObj>
              </mc:Choice>
              <mc:Fallback>
                <p:oleObj name="Packager Shell Object" showAsIcon="1" r:id="rId8" imgW="1586520" imgH="685800" progId="Package">
                  <p:embed/>
                  <p:pic>
                    <p:nvPicPr>
                      <p:cNvPr id="0" name=""/>
                      <p:cNvPicPr>
                        <a:picLocks noChangeAspect="1" noChangeArrowheads="1"/>
                      </p:cNvPicPr>
                      <p:nvPr/>
                    </p:nvPicPr>
                    <p:blipFill>
                      <a:blip r:embed="rId9"/>
                      <a:srcRect/>
                      <a:stretch>
                        <a:fillRect/>
                      </a:stretch>
                    </p:blipFill>
                    <p:spPr bwMode="auto">
                      <a:xfrm>
                        <a:off x="5797550" y="2286000"/>
                        <a:ext cx="1646238"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97183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D922A5B0-ED9A-4AC5-9DEC-807C82A19F7E}" type="slidenum">
              <a:rPr lang="en-US" smtClean="0"/>
              <a:pPr>
                <a:defRPr/>
              </a:pPr>
              <a:t>7</a:t>
            </a:fld>
            <a:endParaRPr lang="en-US" dirty="0"/>
          </a:p>
        </p:txBody>
      </p:sp>
      <p:sp>
        <p:nvSpPr>
          <p:cNvPr id="19459" name="Rectangle 2"/>
          <p:cNvSpPr>
            <a:spLocks noGrp="1" noChangeArrowheads="1"/>
          </p:cNvSpPr>
          <p:nvPr>
            <p:ph type="title"/>
          </p:nvPr>
        </p:nvSpPr>
        <p:spPr>
          <a:xfrm>
            <a:off x="0" y="457200"/>
            <a:ext cx="7767638" cy="533400"/>
          </a:xfrm>
          <a:noFill/>
        </p:spPr>
        <p:txBody>
          <a:bodyPr/>
          <a:lstStyle/>
          <a:p>
            <a:pPr algn="ctr" eaLnBrk="1" hangingPunct="1"/>
            <a:r>
              <a:rPr lang="en-US" sz="2400" b="1" smtClean="0">
                <a:latin typeface="Arial" charset="0"/>
                <a:cs typeface="Arial" charset="0"/>
              </a:rPr>
              <a:t>Temporary Files</a:t>
            </a:r>
          </a:p>
        </p:txBody>
      </p:sp>
      <p:sp>
        <p:nvSpPr>
          <p:cNvPr id="19460" name="Rectangle 3"/>
          <p:cNvSpPr txBox="1">
            <a:spLocks noChangeArrowheads="1"/>
          </p:cNvSpPr>
          <p:nvPr/>
        </p:nvSpPr>
        <p:spPr bwMode="auto">
          <a:xfrm>
            <a:off x="76200" y="1676400"/>
            <a:ext cx="8991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638175" indent="-27146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Temporary files are created during execution of Procedure</a:t>
            </a: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Types of files</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HOLD</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PCHOLD</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SAVE</a:t>
            </a:r>
          </a:p>
          <a:p>
            <a:pPr lvl="1" eaLnBrk="1" hangingPunct="1">
              <a:spcBef>
                <a:spcPts val="550"/>
              </a:spcBef>
              <a:buClr>
                <a:schemeClr val="accent1"/>
              </a:buClr>
              <a:buSzPct val="7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Read value from temp file</a:t>
            </a: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a:p>
            <a:pPr eaLnBrk="1" hangingPunct="1">
              <a:spcBef>
                <a:spcPts val="700"/>
              </a:spcBef>
              <a:buClr>
                <a:schemeClr val="accent2"/>
              </a:buClr>
              <a:buSzPct val="60000"/>
              <a:buFont typeface="Wingdings" pitchFamily="2" charset="2"/>
              <a:buChar char="q"/>
            </a:pPr>
            <a:r>
              <a:rPr lang="en-US" sz="1600">
                <a:solidFill>
                  <a:schemeClr val="accent2"/>
                </a:solidFill>
                <a:cs typeface="Arial" charset="0"/>
              </a:rPr>
              <a:t>Use of APP HOLD/FILEDEF</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Example: APP HOLD appname</a:t>
            </a:r>
          </a:p>
          <a:p>
            <a:pPr lvl="1" eaLnBrk="1" hangingPunct="1">
              <a:spcBef>
                <a:spcPts val="550"/>
              </a:spcBef>
              <a:buClr>
                <a:schemeClr val="accent1"/>
              </a:buClr>
              <a:buSzPct val="70000"/>
              <a:buFont typeface="Wingdings" pitchFamily="2" charset="2"/>
              <a:buChar char="q"/>
            </a:pPr>
            <a:r>
              <a:rPr lang="en-US" sz="1600">
                <a:solidFill>
                  <a:schemeClr val="accent2"/>
                </a:solidFill>
                <a:cs typeface="Arial" charset="0"/>
              </a:rPr>
              <a:t>Example: FILEDEF DATFILE DISK \\SERVER2\DISK1\MAYSPLES.DAT </a:t>
            </a:r>
          </a:p>
          <a:p>
            <a:pPr eaLnBrk="1" hangingPunct="1">
              <a:spcBef>
                <a:spcPts val="700"/>
              </a:spcBef>
              <a:buClr>
                <a:schemeClr val="accent2"/>
              </a:buClr>
              <a:buSzPct val="60000"/>
              <a:buFont typeface="Wingdings" pitchFamily="2" charset="2"/>
              <a:buChar char="q"/>
            </a:pPr>
            <a:endParaRPr lang="en-US" sz="1600">
              <a:solidFill>
                <a:schemeClr val="accent2"/>
              </a:solidFill>
              <a:cs typeface="Arial" charset="0"/>
            </a:endParaRPr>
          </a:p>
        </p:txBody>
      </p:sp>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2376488"/>
            <a:ext cx="2428875" cy="227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462" name="Object 1"/>
          <p:cNvGraphicFramePr>
            <a:graphicFrameLocks noChangeAspect="1"/>
          </p:cNvGraphicFramePr>
          <p:nvPr/>
        </p:nvGraphicFramePr>
        <p:xfrm>
          <a:off x="4038600" y="2705100"/>
          <a:ext cx="1333500" cy="723900"/>
        </p:xfrm>
        <a:graphic>
          <a:graphicData uri="http://schemas.openxmlformats.org/presentationml/2006/ole">
            <mc:AlternateContent xmlns:mc="http://schemas.openxmlformats.org/markup-compatibility/2006">
              <mc:Choice xmlns:v="urn:schemas-microsoft-com:vml" Requires="v">
                <p:oleObj spid="_x0000_s3079" name="Packager Shell Object" showAsIcon="1" r:id="rId4" imgW="1339403" imgH="682580" progId="Package">
                  <p:embed/>
                </p:oleObj>
              </mc:Choice>
              <mc:Fallback>
                <p:oleObj name="Packager Shell Object" showAsIcon="1" r:id="rId4" imgW="1339403" imgH="682580" progId="Packag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2705100"/>
                        <a:ext cx="13335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540834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Group 59"/>
          <p:cNvGraphicFramePr>
            <a:graphicFrameLocks noGrp="1"/>
          </p:cNvGraphicFramePr>
          <p:nvPr>
            <p:ph idx="1"/>
          </p:nvPr>
        </p:nvGraphicFramePr>
        <p:xfrm>
          <a:off x="7791450" y="4240213"/>
          <a:ext cx="833440" cy="549276"/>
        </p:xfrm>
        <a:graphic>
          <a:graphicData uri="http://schemas.openxmlformats.org/drawingml/2006/table">
            <a:tbl>
              <a:tblPr/>
              <a:tblGrid>
                <a:gridCol w="208360"/>
                <a:gridCol w="208360"/>
                <a:gridCol w="208360"/>
                <a:gridCol w="208360"/>
              </a:tblGrid>
              <a:tr h="1830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dirty="0" smtClean="0">
                        <a:ln>
                          <a:noFill/>
                        </a:ln>
                        <a:solidFill>
                          <a:schemeClr val="tx1"/>
                        </a:solidFill>
                        <a:effectLst/>
                        <a:latin typeface="Arial" charset="0"/>
                      </a:endParaRPr>
                    </a:p>
                  </a:txBody>
                  <a:tcPr marL="91475" marR="91475" marT="45799" marB="4579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30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dirty="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30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600" b="0" i="0" u="none" strike="noStrike" cap="none" normalizeH="0" baseline="0" dirty="0" smtClean="0">
                        <a:ln>
                          <a:noFill/>
                        </a:ln>
                        <a:solidFill>
                          <a:schemeClr val="tx1"/>
                        </a:solidFill>
                        <a:effectLst/>
                        <a:latin typeface="Arial" charset="0"/>
                      </a:endParaRPr>
                    </a:p>
                  </a:txBody>
                  <a:tcPr marL="91475" marR="91475" marT="45799" marB="4579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normAutofit/>
          </a:bodyPr>
          <a:lstStyle/>
          <a:p>
            <a:pPr>
              <a:defRPr/>
            </a:pPr>
            <a:fld id="{D7AF671E-0579-4E5C-A205-2801DD45A39B}" type="slidenum">
              <a:rPr lang="en-US" smtClean="0"/>
              <a:pPr>
                <a:defRPr/>
              </a:pPr>
              <a:t>8</a:t>
            </a:fld>
            <a:endParaRPr lang="en-US" dirty="0"/>
          </a:p>
        </p:txBody>
      </p:sp>
      <p:sp>
        <p:nvSpPr>
          <p:cNvPr id="21507" name="Rectangle 2"/>
          <p:cNvSpPr>
            <a:spLocks noGrp="1" noChangeArrowheads="1"/>
          </p:cNvSpPr>
          <p:nvPr>
            <p:ph type="title"/>
          </p:nvPr>
        </p:nvSpPr>
        <p:spPr>
          <a:xfrm>
            <a:off x="0" y="468313"/>
            <a:ext cx="7772400" cy="446087"/>
          </a:xfrm>
        </p:spPr>
        <p:txBody>
          <a:bodyPr>
            <a:normAutofit fontScale="90000"/>
          </a:bodyPr>
          <a:lstStyle/>
          <a:p>
            <a:pPr algn="ctr" eaLnBrk="1" hangingPunct="1">
              <a:defRPr/>
            </a:pPr>
            <a:r>
              <a:rPr lang="en-US" sz="2400" smtClean="0">
                <a:latin typeface="Arial" charset="0"/>
                <a:cs typeface="Arial" charset="0"/>
              </a:rPr>
              <a:t>SQL Support</a:t>
            </a:r>
          </a:p>
        </p:txBody>
      </p:sp>
      <p:sp>
        <p:nvSpPr>
          <p:cNvPr id="20484" name="Rectangle 3"/>
          <p:cNvSpPr txBox="1">
            <a:spLocks noChangeArrowheads="1"/>
          </p:cNvSpPr>
          <p:nvPr/>
        </p:nvSpPr>
        <p:spPr bwMode="auto">
          <a:xfrm>
            <a:off x="342900" y="1681163"/>
            <a:ext cx="430530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cs typeface="Arial" charset="0"/>
              </a:rPr>
              <a:t>SQL Passthru Process Flow</a:t>
            </a:r>
          </a:p>
        </p:txBody>
      </p:sp>
      <p:grpSp>
        <p:nvGrpSpPr>
          <p:cNvPr id="20485" name="Group 95"/>
          <p:cNvGrpSpPr>
            <a:grpSpLocks/>
          </p:cNvGrpSpPr>
          <p:nvPr/>
        </p:nvGrpSpPr>
        <p:grpSpPr bwMode="auto">
          <a:xfrm>
            <a:off x="779463" y="2084388"/>
            <a:ext cx="7429500" cy="4244975"/>
            <a:chOff x="504" y="784"/>
            <a:chExt cx="4680" cy="3200"/>
          </a:xfrm>
        </p:grpSpPr>
        <p:sp>
          <p:nvSpPr>
            <p:cNvPr id="8" name="Rectangle 7"/>
            <p:cNvSpPr>
              <a:spLocks noChangeArrowheads="1"/>
            </p:cNvSpPr>
            <p:nvPr/>
          </p:nvSpPr>
          <p:spPr bwMode="auto">
            <a:xfrm>
              <a:off x="504" y="1223"/>
              <a:ext cx="2160" cy="689"/>
            </a:xfrm>
            <a:prstGeom prst="rect">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defRPr/>
              </a:pPr>
              <a:r>
                <a:rPr lang="en-US" sz="1200" dirty="0">
                  <a:solidFill>
                    <a:srgbClr val="000000"/>
                  </a:solidFill>
                  <a:latin typeface="Arial" pitchFamily="34" charset="0"/>
                  <a:cs typeface="Arial" pitchFamily="34" charset="0"/>
                </a:rPr>
                <a:t>SQL DB2</a:t>
              </a:r>
            </a:p>
            <a:p>
              <a:pPr>
                <a:defRPr/>
              </a:pPr>
              <a:r>
                <a:rPr lang="en-US" sz="1200" dirty="0">
                  <a:solidFill>
                    <a:srgbClr val="0000FF"/>
                  </a:solidFill>
                  <a:latin typeface="Arial" pitchFamily="34" charset="0"/>
                  <a:cs typeface="Arial" pitchFamily="34" charset="0"/>
                </a:rPr>
                <a:t>SELECT ENAME, SAL, COMM FROM EMP;</a:t>
              </a:r>
            </a:p>
            <a:p>
              <a:pPr>
                <a:defRPr/>
              </a:pPr>
              <a:r>
                <a:rPr lang="en-US" sz="1200" dirty="0">
                  <a:solidFill>
                    <a:srgbClr val="000000"/>
                  </a:solidFill>
                  <a:latin typeface="Arial" pitchFamily="34" charset="0"/>
                  <a:cs typeface="Arial" pitchFamily="34" charset="0"/>
                </a:rPr>
                <a:t>END</a:t>
              </a:r>
            </a:p>
          </p:txBody>
        </p:sp>
        <p:sp>
          <p:nvSpPr>
            <p:cNvPr id="9" name="AutoShape 9"/>
            <p:cNvSpPr>
              <a:spLocks noChangeArrowheads="1"/>
            </p:cNvSpPr>
            <p:nvPr/>
          </p:nvSpPr>
          <p:spPr bwMode="auto">
            <a:xfrm>
              <a:off x="4120" y="2929"/>
              <a:ext cx="672" cy="671"/>
            </a:xfrm>
            <a:prstGeom prst="flowChartMagneticDisk">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defRPr/>
              </a:pPr>
              <a:r>
                <a:rPr lang="en-US" sz="1200" dirty="0">
                  <a:solidFill>
                    <a:srgbClr val="0000FF"/>
                  </a:solidFill>
                </a:rPr>
                <a:t>DB answer Set </a:t>
              </a:r>
            </a:p>
            <a:p>
              <a:pPr>
                <a:defRPr/>
              </a:pPr>
              <a:r>
                <a:rPr lang="en-US" sz="1200" dirty="0">
                  <a:solidFill>
                    <a:srgbClr val="0000FF"/>
                  </a:solidFill>
                </a:rPr>
                <a:t>SQLOUT</a:t>
              </a:r>
            </a:p>
          </p:txBody>
        </p:sp>
        <p:sp>
          <p:nvSpPr>
            <p:cNvPr id="10" name="Rectangle 13"/>
            <p:cNvSpPr>
              <a:spLocks noChangeArrowheads="1"/>
            </p:cNvSpPr>
            <p:nvPr/>
          </p:nvSpPr>
          <p:spPr bwMode="auto">
            <a:xfrm>
              <a:off x="973" y="2592"/>
              <a:ext cx="2304" cy="1392"/>
            </a:xfrm>
            <a:prstGeom prst="rect">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defRPr/>
              </a:pPr>
              <a:r>
                <a:rPr lang="en-US" sz="1200" dirty="0">
                  <a:solidFill>
                    <a:srgbClr val="000000"/>
                  </a:solidFill>
                </a:rPr>
                <a:t>The final output from data adapter:</a:t>
              </a:r>
            </a:p>
            <a:p>
              <a:pPr>
                <a:defRPr/>
              </a:pPr>
              <a:endParaRPr lang="en-US" sz="1200" dirty="0">
                <a:solidFill>
                  <a:srgbClr val="000000"/>
                </a:solidFill>
              </a:endParaRPr>
            </a:p>
            <a:p>
              <a:pPr>
                <a:defRPr/>
              </a:pPr>
              <a:endParaRPr lang="en-US" sz="1200" dirty="0">
                <a:solidFill>
                  <a:srgbClr val="000000"/>
                </a:solidFill>
              </a:endParaRPr>
            </a:p>
            <a:p>
              <a:pPr>
                <a:defRPr/>
              </a:pPr>
              <a:r>
                <a:rPr lang="en-US" sz="1200" dirty="0">
                  <a:solidFill>
                    <a:srgbClr val="000000"/>
                  </a:solidFill>
                </a:rPr>
                <a:t>TABLE FILE SQLOUT</a:t>
              </a:r>
            </a:p>
            <a:p>
              <a:pPr>
                <a:defRPr/>
              </a:pPr>
              <a:r>
                <a:rPr lang="en-US" sz="1200" dirty="0">
                  <a:solidFill>
                    <a:srgbClr val="000000"/>
                  </a:solidFill>
                </a:rPr>
                <a:t>PRINT *</a:t>
              </a:r>
            </a:p>
            <a:p>
              <a:pPr>
                <a:defRPr/>
              </a:pPr>
              <a:r>
                <a:rPr lang="en-US" sz="1200" dirty="0">
                  <a:solidFill>
                    <a:srgbClr val="000000"/>
                  </a:solidFill>
                </a:rPr>
                <a:t>END</a:t>
              </a:r>
            </a:p>
          </p:txBody>
        </p:sp>
        <p:sp>
          <p:nvSpPr>
            <p:cNvPr id="11" name="AutoShape 14"/>
            <p:cNvSpPr>
              <a:spLocks noChangeArrowheads="1"/>
            </p:cNvSpPr>
            <p:nvPr/>
          </p:nvSpPr>
          <p:spPr bwMode="auto">
            <a:xfrm>
              <a:off x="4392" y="2304"/>
              <a:ext cx="144" cy="625"/>
            </a:xfrm>
            <a:prstGeom prst="downArrow">
              <a:avLst>
                <a:gd name="adj1" fmla="val 50000"/>
                <a:gd name="adj2" fmla="val 108333"/>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sz="1600">
                <a:solidFill>
                  <a:srgbClr val="0000FF"/>
                </a:solidFill>
              </a:endParaRPr>
            </a:p>
          </p:txBody>
        </p:sp>
        <p:sp>
          <p:nvSpPr>
            <p:cNvPr id="12" name="AutoShape 15"/>
            <p:cNvSpPr>
              <a:spLocks noChangeArrowheads="1"/>
            </p:cNvSpPr>
            <p:nvPr/>
          </p:nvSpPr>
          <p:spPr bwMode="auto">
            <a:xfrm rot="5400000">
              <a:off x="3628" y="2868"/>
              <a:ext cx="146" cy="840"/>
            </a:xfrm>
            <a:prstGeom prst="downArrow">
              <a:avLst>
                <a:gd name="adj1" fmla="val 50000"/>
                <a:gd name="adj2" fmla="val 145833"/>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sz="1600">
                <a:solidFill>
                  <a:srgbClr val="0000FF"/>
                </a:solidFill>
              </a:endParaRPr>
            </a:p>
          </p:txBody>
        </p:sp>
        <p:sp>
          <p:nvSpPr>
            <p:cNvPr id="13" name="AutoShape 16"/>
            <p:cNvSpPr>
              <a:spLocks noChangeArrowheads="1"/>
            </p:cNvSpPr>
            <p:nvPr/>
          </p:nvSpPr>
          <p:spPr bwMode="auto">
            <a:xfrm rot="-5400000">
              <a:off x="3120" y="1031"/>
              <a:ext cx="146" cy="1056"/>
            </a:xfrm>
            <a:prstGeom prst="downArrow">
              <a:avLst>
                <a:gd name="adj1" fmla="val 50000"/>
                <a:gd name="adj2" fmla="val 183333"/>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sz="1600">
                <a:solidFill>
                  <a:srgbClr val="0000FF"/>
                </a:solidFill>
              </a:endParaRPr>
            </a:p>
          </p:txBody>
        </p:sp>
        <p:sp>
          <p:nvSpPr>
            <p:cNvPr id="20514" name="Text Box 17"/>
            <p:cNvSpPr txBox="1">
              <a:spLocks noChangeArrowheads="1"/>
            </p:cNvSpPr>
            <p:nvPr/>
          </p:nvSpPr>
          <p:spPr bwMode="auto">
            <a:xfrm>
              <a:off x="2640" y="1223"/>
              <a:ext cx="1056"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000" b="1">
                  <a:solidFill>
                    <a:srgbClr val="000000"/>
                  </a:solidFill>
                </a:rPr>
                <a:t>SQL is sent “as is”  to the RDBMS</a:t>
              </a:r>
            </a:p>
          </p:txBody>
        </p:sp>
        <p:sp>
          <p:nvSpPr>
            <p:cNvPr id="15" name="AutoShape 18"/>
            <p:cNvSpPr>
              <a:spLocks noChangeArrowheads="1"/>
            </p:cNvSpPr>
            <p:nvPr/>
          </p:nvSpPr>
          <p:spPr bwMode="auto">
            <a:xfrm>
              <a:off x="3744" y="784"/>
              <a:ext cx="1440" cy="1528"/>
            </a:xfrm>
            <a:prstGeom prst="flowChartMagneticDisk">
              <a:avLst/>
            </a:prstGeom>
            <a:solidFill>
              <a:srgbClr val="B3EBFF"/>
            </a:solidFill>
            <a:ln>
              <a:headEnd/>
              <a:tailEnd/>
            </a:ln>
          </p:spPr>
          <p:style>
            <a:lnRef idx="2">
              <a:schemeClr val="accent2"/>
            </a:lnRef>
            <a:fillRef idx="1">
              <a:schemeClr val="lt1"/>
            </a:fillRef>
            <a:effectRef idx="0">
              <a:schemeClr val="accent2"/>
            </a:effectRef>
            <a:fontRef idx="minor">
              <a:schemeClr val="dk1"/>
            </a:fontRef>
          </p:style>
          <p:txBody>
            <a:bodyPr anchor="ctr"/>
            <a:lstStyle/>
            <a:p>
              <a:pPr>
                <a:defRPr/>
              </a:pPr>
              <a:r>
                <a:rPr lang="en-US" sz="1200" dirty="0">
                  <a:solidFill>
                    <a:srgbClr val="0000FF"/>
                  </a:solidFill>
                </a:rPr>
                <a:t>SELECT ENAME, SAL, COMM FROM EMP;</a:t>
              </a:r>
            </a:p>
          </p:txBody>
        </p:sp>
      </p:grpSp>
    </p:spTree>
    <p:extLst>
      <p:ext uri="{BB962C8B-B14F-4D97-AF65-F5344CB8AC3E}">
        <p14:creationId xmlns:p14="http://schemas.microsoft.com/office/powerpoint/2010/main" val="3696190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BEFA9288-AABE-4A0E-A3BA-608F643BA33C}" type="slidenum">
              <a:rPr lang="en-US" smtClean="0"/>
              <a:pPr>
                <a:defRPr/>
              </a:pPr>
              <a:t>9</a:t>
            </a:fld>
            <a:endParaRPr lang="en-US" dirty="0"/>
          </a:p>
        </p:txBody>
      </p:sp>
      <p:sp>
        <p:nvSpPr>
          <p:cNvPr id="21508" name="Rectangle 6"/>
          <p:cNvSpPr>
            <a:spLocks noGrp="1" noChangeArrowheads="1"/>
          </p:cNvSpPr>
          <p:nvPr>
            <p:ph type="title"/>
          </p:nvPr>
        </p:nvSpPr>
        <p:spPr>
          <a:xfrm>
            <a:off x="0" y="457200"/>
            <a:ext cx="7772400" cy="461963"/>
          </a:xfrm>
          <a:noFill/>
        </p:spPr>
        <p:txBody>
          <a:bodyPr/>
          <a:lstStyle/>
          <a:p>
            <a:pPr algn="ctr" eaLnBrk="1" hangingPunct="1"/>
            <a:r>
              <a:rPr lang="en-US" sz="2400" smtClean="0">
                <a:latin typeface="Arial" charset="0"/>
                <a:cs typeface="Arial" charset="0"/>
              </a:rPr>
              <a:t>SQL Advantages</a:t>
            </a:r>
          </a:p>
        </p:txBody>
      </p:sp>
      <p:sp>
        <p:nvSpPr>
          <p:cNvPr id="21507" name="Rectangle 3"/>
          <p:cNvSpPr txBox="1">
            <a:spLocks noChangeArrowheads="1"/>
          </p:cNvSpPr>
          <p:nvPr/>
        </p:nvSpPr>
        <p:spPr bwMode="auto">
          <a:xfrm>
            <a:off x="152400" y="1600200"/>
            <a:ext cx="8839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250000"/>
              </a:lnSpc>
              <a:spcBef>
                <a:spcPts val="700"/>
              </a:spcBef>
              <a:spcAft>
                <a:spcPct val="100000"/>
              </a:spcAft>
              <a:buClr>
                <a:schemeClr val="accent2"/>
              </a:buClr>
              <a:buSzPct val="60000"/>
              <a:buFont typeface="Wingdings" pitchFamily="2" charset="2"/>
              <a:buChar char="q"/>
            </a:pPr>
            <a:r>
              <a:rPr lang="en-US" sz="1600">
                <a:solidFill>
                  <a:schemeClr val="accent2"/>
                </a:solidFill>
                <a:cs typeface="Arial" charset="0"/>
              </a:rPr>
              <a:t>No Master/Access files are required</a:t>
            </a:r>
          </a:p>
          <a:p>
            <a:pPr eaLnBrk="1" hangingPunct="1">
              <a:lnSpc>
                <a:spcPct val="250000"/>
              </a:lnSpc>
              <a:spcBef>
                <a:spcPts val="700"/>
              </a:spcBef>
              <a:spcAft>
                <a:spcPct val="100000"/>
              </a:spcAft>
              <a:buClr>
                <a:schemeClr val="accent2"/>
              </a:buClr>
              <a:buSzPct val="60000"/>
              <a:buFont typeface="Wingdings" pitchFamily="2" charset="2"/>
              <a:buChar char="q"/>
            </a:pPr>
            <a:r>
              <a:rPr lang="en-US" sz="1600">
                <a:solidFill>
                  <a:schemeClr val="accent2"/>
                </a:solidFill>
                <a:cs typeface="Arial" charset="0"/>
              </a:rPr>
              <a:t>Support all SQL statements</a:t>
            </a:r>
          </a:p>
          <a:p>
            <a:pPr eaLnBrk="1" hangingPunct="1">
              <a:lnSpc>
                <a:spcPct val="250000"/>
              </a:lnSpc>
              <a:spcBef>
                <a:spcPts val="700"/>
              </a:spcBef>
              <a:spcAft>
                <a:spcPct val="100000"/>
              </a:spcAft>
              <a:buClr>
                <a:schemeClr val="accent2"/>
              </a:buClr>
              <a:buSzPct val="60000"/>
              <a:buFont typeface="Wingdings" pitchFamily="2" charset="2"/>
              <a:buChar char="q"/>
            </a:pPr>
            <a:r>
              <a:rPr lang="en-US" sz="1600">
                <a:solidFill>
                  <a:schemeClr val="accent2"/>
                </a:solidFill>
                <a:cs typeface="Arial" charset="0"/>
              </a:rPr>
              <a:t>Leverages existing stored procedures, and SQL programs</a:t>
            </a:r>
          </a:p>
          <a:p>
            <a:pPr eaLnBrk="1" hangingPunct="1">
              <a:lnSpc>
                <a:spcPct val="250000"/>
              </a:lnSpc>
              <a:spcBef>
                <a:spcPts val="700"/>
              </a:spcBef>
              <a:spcAft>
                <a:spcPct val="100000"/>
              </a:spcAft>
              <a:buClr>
                <a:schemeClr val="accent2"/>
              </a:buClr>
              <a:buSzPct val="60000"/>
              <a:buFont typeface="Wingdings" pitchFamily="2" charset="2"/>
              <a:buChar char="q"/>
            </a:pPr>
            <a:r>
              <a:rPr lang="en-US" sz="1600">
                <a:solidFill>
                  <a:schemeClr val="accent2"/>
                </a:solidFill>
                <a:cs typeface="Arial" charset="0"/>
              </a:rPr>
              <a:t>Implement all business logic in backend</a:t>
            </a:r>
          </a:p>
          <a:p>
            <a:pPr eaLnBrk="1" hangingPunct="1">
              <a:lnSpc>
                <a:spcPct val="250000"/>
              </a:lnSpc>
              <a:spcBef>
                <a:spcPts val="700"/>
              </a:spcBef>
              <a:spcAft>
                <a:spcPct val="100000"/>
              </a:spcAft>
              <a:buClr>
                <a:schemeClr val="accent2"/>
              </a:buClr>
              <a:buSzPct val="60000"/>
              <a:buFont typeface="Wingdings" pitchFamily="2" charset="2"/>
              <a:buChar char="q"/>
            </a:pPr>
            <a:endParaRPr lang="en-US" sz="1700" b="1">
              <a:solidFill>
                <a:schemeClr val="accent2"/>
              </a:solidFill>
              <a:cs typeface="Arial" charset="0"/>
            </a:endParaRPr>
          </a:p>
        </p:txBody>
      </p:sp>
      <p:graphicFrame>
        <p:nvGraphicFramePr>
          <p:cNvPr id="21509" name="Object 1"/>
          <p:cNvGraphicFramePr>
            <a:graphicFrameLocks noChangeAspect="1"/>
          </p:cNvGraphicFramePr>
          <p:nvPr/>
        </p:nvGraphicFramePr>
        <p:xfrm>
          <a:off x="6403975" y="2987675"/>
          <a:ext cx="1290638" cy="595313"/>
        </p:xfrm>
        <a:graphic>
          <a:graphicData uri="http://schemas.openxmlformats.org/presentationml/2006/ole">
            <mc:AlternateContent xmlns:mc="http://schemas.openxmlformats.org/markup-compatibility/2006">
              <mc:Choice xmlns:v="urn:schemas-microsoft-com:vml" Requires="v">
                <p:oleObj spid="_x0000_s4103" name="Packager Shell Object" showAsIcon="1" r:id="rId3" imgW="1295640" imgH="685800" progId="Package">
                  <p:embed/>
                </p:oleObj>
              </mc:Choice>
              <mc:Fallback>
                <p:oleObj name="Packager Shell Object" showAsIcon="1" r:id="rId3" imgW="1295640" imgH="685800"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3975" y="2987675"/>
                        <a:ext cx="1290638"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51592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927</TotalTime>
  <Words>1920</Words>
  <Application>Microsoft Office PowerPoint</Application>
  <PresentationFormat>On-screen Show (4:3)</PresentationFormat>
  <Paragraphs>394</Paragraphs>
  <Slides>35</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38" baseType="lpstr">
      <vt:lpstr>Concourse</vt:lpstr>
      <vt:lpstr>Package</vt:lpstr>
      <vt:lpstr>Packager Shell Object</vt:lpstr>
      <vt:lpstr>WebFocus Training 101- Review</vt:lpstr>
      <vt:lpstr>PowerPoint Presentation</vt:lpstr>
      <vt:lpstr>Agenda</vt:lpstr>
      <vt:lpstr>Joins</vt:lpstr>
      <vt:lpstr>Types of Joins</vt:lpstr>
      <vt:lpstr>Merge Data Sources</vt:lpstr>
      <vt:lpstr>Temporary Files</vt:lpstr>
      <vt:lpstr>SQL Support</vt:lpstr>
      <vt:lpstr>SQL Advantages</vt:lpstr>
      <vt:lpstr>Agenda</vt:lpstr>
      <vt:lpstr>BY / Across Usage</vt:lpstr>
      <vt:lpstr>BY / Across Usage</vt:lpstr>
      <vt:lpstr>PowerPoint Presentation</vt:lpstr>
      <vt:lpstr>LIST / RANK</vt:lpstr>
      <vt:lpstr>Counters</vt:lpstr>
      <vt:lpstr>Drill Downs</vt:lpstr>
      <vt:lpstr>Agenda</vt:lpstr>
      <vt:lpstr>Dialog Manager Statements</vt:lpstr>
      <vt:lpstr>Dialog Manager Statements Contd..</vt:lpstr>
      <vt:lpstr>Quick Examples</vt:lpstr>
      <vt:lpstr>Procedure calling from HTML</vt:lpstr>
      <vt:lpstr>Using Procedure variables in HTML</vt:lpstr>
      <vt:lpstr>External Style Sheets</vt:lpstr>
      <vt:lpstr>Agenda</vt:lpstr>
      <vt:lpstr>SET Variables</vt:lpstr>
      <vt:lpstr>SET Commands</vt:lpstr>
      <vt:lpstr>APP Commands</vt:lpstr>
      <vt:lpstr>PDF Layout Editor</vt:lpstr>
      <vt:lpstr>PDF Layout Editor</vt:lpstr>
      <vt:lpstr>Date Functions</vt:lpstr>
      <vt:lpstr>Date Functions Contd…</vt:lpstr>
      <vt:lpstr>Date Functions Contd…</vt:lpstr>
      <vt:lpstr>Optimization Techniques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WebFocus Training 101- Review</dc:title>
  <dc:creator>GNS_LAP4</dc:creator>
  <cp:lastModifiedBy>admin</cp:lastModifiedBy>
  <cp:revision>8</cp:revision>
  <dcterms:created xsi:type="dcterms:W3CDTF">2006-08-16T00:00:00Z</dcterms:created>
  <dcterms:modified xsi:type="dcterms:W3CDTF">2025-02-25T09:33:32Z</dcterms:modified>
</cp:coreProperties>
</file>