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8"/>
  </p:handoutMasterIdLst>
  <p:sldIdLst>
    <p:sldId id="294" r:id="rId2"/>
    <p:sldId id="265" r:id="rId3"/>
    <p:sldId id="267" r:id="rId4"/>
    <p:sldId id="263" r:id="rId5"/>
    <p:sldId id="268" r:id="rId6"/>
    <p:sldId id="259" r:id="rId7"/>
    <p:sldId id="290" r:id="rId8"/>
    <p:sldId id="292" r:id="rId9"/>
    <p:sldId id="293" r:id="rId10"/>
    <p:sldId id="271" r:id="rId11"/>
    <p:sldId id="269" r:id="rId12"/>
    <p:sldId id="270" r:id="rId13"/>
    <p:sldId id="272" r:id="rId14"/>
    <p:sldId id="273" r:id="rId15"/>
    <p:sldId id="276" r:id="rId16"/>
    <p:sldId id="274" r:id="rId17"/>
    <p:sldId id="278" r:id="rId18"/>
    <p:sldId id="279" r:id="rId19"/>
    <p:sldId id="280" r:id="rId20"/>
    <p:sldId id="260" r:id="rId21"/>
    <p:sldId id="266" r:id="rId22"/>
    <p:sldId id="281" r:id="rId23"/>
    <p:sldId id="283" r:id="rId24"/>
    <p:sldId id="282" r:id="rId25"/>
    <p:sldId id="284" r:id="rId26"/>
    <p:sldId id="295" r:id="rId2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0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8202DD-ABA7-43A6-9D19-F8B53EAB0443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CDDFAC-30F7-4FBC-96D1-9B2C8445C5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0708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863A-F46F-4A10-BC9B-248E5E492D1E}" type="datetimeFigureOut">
              <a:rPr lang="en-US" smtClean="0"/>
              <a:pPr/>
              <a:t>11/20/2014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1427B-9984-4D73-9F96-9419CE15C3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863A-F46F-4A10-BC9B-248E5E492D1E}" type="datetimeFigureOut">
              <a:rPr lang="en-US" smtClean="0"/>
              <a:pPr/>
              <a:t>11/20/2014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1427B-9984-4D73-9F96-9419CE15C3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863A-F46F-4A10-BC9B-248E5E492D1E}" type="datetimeFigureOut">
              <a:rPr lang="en-US" smtClean="0"/>
              <a:pPr/>
              <a:t>11/20/2014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1427B-9984-4D73-9F96-9419CE15C3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863A-F46F-4A10-BC9B-248E5E492D1E}" type="datetimeFigureOut">
              <a:rPr lang="en-US" smtClean="0"/>
              <a:pPr/>
              <a:t>11/20/2014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1427B-9984-4D73-9F96-9419CE15C3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863A-F46F-4A10-BC9B-248E5E492D1E}" type="datetimeFigureOut">
              <a:rPr lang="en-US" smtClean="0"/>
              <a:pPr/>
              <a:t>11/20/2014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1427B-9984-4D73-9F96-9419CE15C3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863A-F46F-4A10-BC9B-248E5E492D1E}" type="datetimeFigureOut">
              <a:rPr lang="en-US" smtClean="0"/>
              <a:pPr/>
              <a:t>11/20/2014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1427B-9984-4D73-9F96-9419CE15C3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863A-F46F-4A10-BC9B-248E5E492D1E}" type="datetimeFigureOut">
              <a:rPr lang="en-US" smtClean="0"/>
              <a:pPr/>
              <a:t>11/20/2014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1427B-9984-4D73-9F96-9419CE15C3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863A-F46F-4A10-BC9B-248E5E492D1E}" type="datetimeFigureOut">
              <a:rPr lang="en-US" smtClean="0"/>
              <a:pPr/>
              <a:t>11/20/2014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1427B-9984-4D73-9F96-9419CE15C3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863A-F46F-4A10-BC9B-248E5E492D1E}" type="datetimeFigureOut">
              <a:rPr lang="en-US" smtClean="0"/>
              <a:pPr/>
              <a:t>11/20/2014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1427B-9984-4D73-9F96-9419CE15C3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863A-F46F-4A10-BC9B-248E5E492D1E}" type="datetimeFigureOut">
              <a:rPr lang="en-US" smtClean="0"/>
              <a:pPr/>
              <a:t>11/20/2014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1427B-9984-4D73-9F96-9419CE15C3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863A-F46F-4A10-BC9B-248E5E492D1E}" type="datetimeFigureOut">
              <a:rPr lang="en-US" smtClean="0"/>
              <a:pPr/>
              <a:t>11/20/2014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1427B-9984-4D73-9F96-9419CE15C3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5863A-F46F-4A10-BC9B-248E5E492D1E}" type="datetimeFigureOut">
              <a:rPr lang="en-US" smtClean="0"/>
              <a:pPr/>
              <a:t>11/20/2014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1427B-9984-4D73-9F96-9419CE15C3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  <a:cs typeface="Arial" pitchFamily="34" charset="0"/>
              </a:rPr>
              <a:t>Agenda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772400" cy="4525963"/>
          </a:xfrm>
        </p:spPr>
        <p:txBody>
          <a:bodyPr>
            <a:normAutofit/>
          </a:bodyPr>
          <a:lstStyle/>
          <a:p>
            <a:pPr marL="609600" indent="-609600" eaLnBrk="1" hangingPunct="1"/>
            <a:r>
              <a:rPr lang="en-US" sz="2400" dirty="0" smtClean="0">
                <a:latin typeface="Arial" pitchFamily="34" charset="0"/>
                <a:cs typeface="Arial" pitchFamily="34" charset="0"/>
              </a:rPr>
              <a:t>Concepts of WebFOCUS StyleSheet</a:t>
            </a:r>
          </a:p>
          <a:p>
            <a:pPr marL="609600" indent="-609600"/>
            <a:r>
              <a:rPr lang="en-US" sz="2400" dirty="0" smtClean="0">
                <a:latin typeface="Arial" pitchFamily="34" charset="0"/>
                <a:cs typeface="Arial" pitchFamily="34" charset="0"/>
              </a:rPr>
              <a:t>Internal </a:t>
            </a:r>
            <a:r>
              <a:rPr lang="en-US" sz="2400" kern="0" dirty="0" smtClean="0">
                <a:latin typeface="Arial" pitchFamily="34" charset="0"/>
              </a:rPr>
              <a:t>Cascading</a:t>
            </a:r>
            <a:r>
              <a:rPr lang="en-US" sz="2400" dirty="0" smtClean="0">
                <a:latin typeface="Arial" pitchFamily="34" charset="0"/>
              </a:rPr>
              <a:t> StyleSheet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609600" indent="-609600" eaLnBrk="1" hangingPunct="1"/>
            <a:r>
              <a:rPr lang="en-US" sz="2400" dirty="0" smtClean="0">
                <a:latin typeface="Arial" pitchFamily="34" charset="0"/>
                <a:cs typeface="Arial" pitchFamily="34" charset="0"/>
              </a:rPr>
              <a:t>Identifying Selected Report Components</a:t>
            </a:r>
          </a:p>
          <a:p>
            <a:pPr marL="1009650" lvl="1" indent="-609600"/>
            <a:r>
              <a:rPr lang="en-US" sz="2000" dirty="0" smtClean="0">
                <a:latin typeface="Arial" pitchFamily="34" charset="0"/>
                <a:cs typeface="Arial" pitchFamily="34" charset="0"/>
              </a:rPr>
              <a:t>Columns</a:t>
            </a:r>
          </a:p>
          <a:p>
            <a:pPr marL="1009650" lvl="1" indent="-609600"/>
            <a:r>
              <a:rPr lang="en-US" sz="2000" dirty="0" smtClean="0">
                <a:latin typeface="Arial" pitchFamily="34" charset="0"/>
                <a:cs typeface="Arial" pitchFamily="34" charset="0"/>
              </a:rPr>
              <a:t>Data</a:t>
            </a:r>
          </a:p>
          <a:p>
            <a:pPr marL="1009650" lvl="1" indent="-609600"/>
            <a:r>
              <a:rPr lang="en-US" sz="2000" dirty="0" smtClean="0">
                <a:latin typeface="Arial" pitchFamily="34" charset="0"/>
                <a:cs typeface="Arial" pitchFamily="34" charset="0"/>
              </a:rPr>
              <a:t>Total and Subtotal Rows</a:t>
            </a:r>
          </a:p>
          <a:p>
            <a:pPr marL="1009650" lvl="1" indent="-609600"/>
            <a:r>
              <a:rPr lang="en-US" sz="2000" dirty="0" smtClean="0">
                <a:latin typeface="Arial" pitchFamily="34" charset="0"/>
                <a:cs typeface="Arial" pitchFamily="34" charset="0"/>
              </a:rPr>
              <a:t>Column Titles</a:t>
            </a:r>
          </a:p>
          <a:p>
            <a:pPr marL="1009650" lvl="1" indent="-609600"/>
            <a:r>
              <a:rPr lang="en-US" sz="2000" dirty="0" smtClean="0">
                <a:latin typeface="Arial" pitchFamily="34" charset="0"/>
                <a:cs typeface="Arial" pitchFamily="34" charset="0"/>
              </a:rPr>
              <a:t>Headings and Footings</a:t>
            </a:r>
          </a:p>
          <a:p>
            <a:pPr marL="609600" indent="-609600" eaLnBrk="1" hangingPunct="1"/>
            <a:r>
              <a:rPr lang="en-US" sz="2400" dirty="0" smtClean="0">
                <a:latin typeface="Arial" pitchFamily="34" charset="0"/>
                <a:cs typeface="Arial" pitchFamily="34" charset="0"/>
              </a:rPr>
              <a:t>Conditional Styling</a:t>
            </a:r>
          </a:p>
          <a:p>
            <a:pPr marL="609600" indent="-609600" eaLnBrk="1" hangingPunct="1"/>
            <a:r>
              <a:rPr lang="en-US" sz="2400" dirty="0" smtClean="0">
                <a:latin typeface="Arial" pitchFamily="34" charset="0"/>
                <a:cs typeface="Arial" pitchFamily="34" charset="0"/>
              </a:rPr>
              <a:t>Drill-Down</a:t>
            </a:r>
          </a:p>
          <a:p>
            <a:pPr marL="609600" indent="-609600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US" sz="2900" dirty="0" smtClean="0">
                <a:latin typeface="Arial" pitchFamily="34" charset="0"/>
                <a:cs typeface="Arial" pitchFamily="34" charset="0"/>
              </a:rPr>
              <a:t>TYPE=REPORT, subtype</a:t>
            </a:r>
            <a:r>
              <a:rPr lang="en-US" sz="2900" i="1" dirty="0" smtClean="0">
                <a:latin typeface="Arial" pitchFamily="34" charset="0"/>
                <a:cs typeface="Arial" pitchFamily="34" charset="0"/>
              </a:rPr>
              <a:t>=value</a:t>
            </a:r>
          </a:p>
          <a:p>
            <a:pPr>
              <a:buNone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900" dirty="0" smtClean="0">
                <a:latin typeface="Arial" pitchFamily="34" charset="0"/>
                <a:cs typeface="Arial" pitchFamily="34" charset="0"/>
              </a:rPr>
              <a:t>Where subtype identifies:</a:t>
            </a:r>
          </a:p>
          <a:p>
            <a:pPr>
              <a:buNone/>
            </a:pPr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COLUMN specifies 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a sort column (generated by BY), 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a display column (generated by PRINT, LIST, SUM, or COUNT)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a computed column (generated by COMPUTE)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a column of row totals (generated by ROW-TOTAL).</a:t>
            </a:r>
          </a:p>
          <a:p>
            <a:pPr lvl="1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ACROSSCOLUMN specifies every instance of a column that is repeated across a horizontal sort (ACROSS) row.</a:t>
            </a:r>
          </a:p>
          <a:p>
            <a:endParaRPr lang="en-US" sz="3700" dirty="0" smtClean="0"/>
          </a:p>
          <a:p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Identifying Subtype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COLUMN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=value</a:t>
            </a:r>
          </a:p>
          <a:p>
            <a:pPr>
              <a:buNone/>
            </a:pPr>
            <a:endParaRPr lang="en-US" sz="2000" i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Identifying report columns using values:</a:t>
            </a:r>
          </a:p>
          <a:p>
            <a:pPr>
              <a:buNone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Nn - Identifies a column by its position in the report. To determine this value, count vertical sort (BY) fields, display fields, and ROW-TOTAL fields, from left to right, including NOPRINT fields.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Pn - Identifies a column by its position in the report. To determine the value of 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count vertical sort (BY) fields, display fields, and ROWTOTAL fields from left to right. Do not count NOPRINT fields.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Cn - Identifies a display column by its position in the report. To determine the value of 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count only display fields from left to right.</a:t>
            </a: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Identifying Subtype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COLUMN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=value</a:t>
            </a: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FIELD - Identifies a column by its field name.  When a field occurs more than once, use field(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 to select a particular occurrence or field(*) to select all occurrences of the field.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ROWTOTAL - Identifies a column of row totals generated using ROW-TOTAL. When used with ACROSS and multiple display commands, ROWTOTAL generates multiple total columns. Use ROWTOTAL(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 to select a particular total column. Use ROWTOTAL(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field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 to select the row total column for a particular field.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Use ROWTOTAL(*) to select all row total columns in the report.</a:t>
            </a:r>
          </a:p>
          <a:p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Identifying Subtype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Identifying Total or Subtotal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Identify an Entire Total or Subtotal Row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TYPE=section, [BY=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sortcolumn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]</a:t>
            </a:r>
          </a:p>
          <a:p>
            <a:pPr>
              <a:buNone/>
            </a:pPr>
            <a:endParaRPr lang="en-US" i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TYPE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identifies a subtotal or total: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GRANDTOTAL - a grand total (generated by COLUMN-TOTAL, SUBTOTAL, SUB-TOTAL, RECOMPUTE, or SUMMARIZE).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SUBTOTAL - a subtotal (generated by SUBTOTAL, SUB-TOTAL, RECOMPUTE, or SUMMARIZE).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RECAP - a subtotal calculation (generated by ON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sortfield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RECAP or ON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sortfield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COMPUTE).</a:t>
            </a:r>
          </a:p>
          <a:p>
            <a:pPr>
              <a:buNone/>
            </a:pPr>
            <a:endParaRPr lang="en-US" sz="25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BY=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sortcolumn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identifies the subtotal commands when there are multiple subtotal statements.  Use either Bn or fieldname as the identifier.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Identifying Data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Identify All Data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TYPE = DATA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Identifies all report data except totals, grand totals, subtotals, and ACROSS values.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Identify a Data Column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TYPE=DATA, COLUMN=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column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Where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column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identifies the column.</a:t>
            </a:r>
          </a:p>
          <a:p>
            <a:pP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Example: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TYPE=DATA, Size=10,$</a:t>
            </a:r>
          </a:p>
          <a:p>
            <a:pP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Identifying Column Title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Identify All Column Titles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TYPE=TITLE</a:t>
            </a:r>
          </a:p>
          <a:p>
            <a:pP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Identify a Specific Column Title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TYPE=TITLE, COLUMN=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column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Where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column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identifies a specific column title.</a:t>
            </a:r>
          </a:p>
          <a:p>
            <a:pP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Example: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TYPE=TITLE, STYLE=BOLD+UNDERLINE,$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Identifying Heading or Footing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sz="3400" dirty="0" smtClean="0">
                <a:latin typeface="Arial" pitchFamily="34" charset="0"/>
                <a:cs typeface="Arial" pitchFamily="34" charset="0"/>
              </a:rPr>
              <a:t>TYPE=</a:t>
            </a:r>
            <a:r>
              <a:rPr lang="en-US" sz="3400" i="1" dirty="0" smtClean="0">
                <a:latin typeface="Arial" pitchFamily="34" charset="0"/>
                <a:cs typeface="Arial" pitchFamily="34" charset="0"/>
              </a:rPr>
              <a:t>section</a:t>
            </a:r>
            <a:r>
              <a:rPr lang="en-US" sz="3400" dirty="0" smtClean="0">
                <a:latin typeface="Arial" pitchFamily="34" charset="0"/>
                <a:cs typeface="Arial" pitchFamily="34" charset="0"/>
              </a:rPr>
              <a:t>, [BY=</a:t>
            </a:r>
            <a:r>
              <a:rPr lang="en-US" sz="3400" i="1" dirty="0" smtClean="0">
                <a:latin typeface="Arial" pitchFamily="34" charset="0"/>
                <a:cs typeface="Arial" pitchFamily="34" charset="0"/>
              </a:rPr>
              <a:t>sortcolumn</a:t>
            </a:r>
            <a:r>
              <a:rPr lang="en-US" sz="3400" dirty="0" smtClean="0">
                <a:latin typeface="Arial" pitchFamily="34" charset="0"/>
                <a:cs typeface="Arial" pitchFamily="34" charset="0"/>
              </a:rPr>
              <a:t>]</a:t>
            </a:r>
          </a:p>
          <a:p>
            <a:pP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TYPE=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section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identifies any of the following: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TABHEADING - report heading. Appears at the beginning of the report. Generated by ON TABLE SUBHEAD statement.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TABFOOTING - report footing. Appears at the end of the report.  Generated by ON TABLE SUBFOOT statement.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HEADING - page heading. Appears at the top of each report page.  Generated by HEADING statement.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FOOTING - page footing. Appears at the bottom of each report page. Generated by FOOTING statement.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SUBHEAD - sort heading. Appears at the beginning of a BY sort group. Generated by ON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sortfield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SUBHEAD statement.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SUBFOOT - sort footing. Appears at the end of a BY sort group. Generated by ON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sortfield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SUBFOOT statement.</a:t>
            </a:r>
          </a:p>
          <a:p>
            <a:pPr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Identify Heading or Footing Objects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Identify a Object in a Heading or Footing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TYPE=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type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, [LINE=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line_number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], [OBJECT=[TEXT,FIELD], [ITEM=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item_number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]</a:t>
            </a:r>
          </a:p>
          <a:p>
            <a:pPr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TYPE=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type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identifies TABHEADING, TABFOOTING, HEADING, FOOTING, SUBHEAD, SUBFOOT.</a:t>
            </a:r>
          </a:p>
          <a:p>
            <a:pPr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Note: LINE, OBJECT, and ITEM are optional</a:t>
            </a:r>
          </a:p>
          <a:p>
            <a:pPr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LINE=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line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identifies a line by its position.  Only need when specific identification is required.</a:t>
            </a:r>
          </a:p>
          <a:p>
            <a:pPr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OBJECT=TEXT,FIELD   identifies the object as text or a field.</a:t>
            </a:r>
          </a:p>
          <a:p>
            <a:pPr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ITEM=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item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identifies an item by its position in a line.</a:t>
            </a:r>
          </a:p>
          <a:p>
            <a:pPr>
              <a:buNone/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Heading With Line and Object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TABLE FILE CAR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"Vehicle &lt;+0&gt;Profile &lt;+0&gt;Per &lt;+0&gt;Country"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"&lt;COUNTRY"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SUM DCOST RCOST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COMPUTE MARGIN/D6.2% =  RCOST/DCOST*100;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BY COUNTRY PAGE-BREAK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BY CAR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ON TABLE SET STYLE *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TYPE=HEADING, LINE=1, OBJECT=TEXT, ITEM=3, COLOR=RED, STYLE=BOLD,$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TYPE=HEADING, LINE=2, STYLE=BOLD,COLOR=BLUE,$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END</a:t>
            </a:r>
          </a:p>
          <a:p>
            <a:pPr>
              <a:buNone/>
            </a:pP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Heading With Line and Object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86000"/>
            <a:ext cx="7020182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  <a:cs typeface="Arial" pitchFamily="34" charset="0"/>
              </a:rPr>
              <a:t>Concepts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772400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StyleSheet enables you to format and produce attractive reports that highlight key information.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StyleSheets allow you to specify various characteristics of your report and format report components individually.</a:t>
            </a:r>
          </a:p>
          <a:p>
            <a:pPr lvl="0"/>
            <a:r>
              <a:rPr lang="en-US" sz="2400" dirty="0" smtClean="0">
                <a:latin typeface="Arial" pitchFamily="34" charset="0"/>
                <a:cs typeface="Arial" pitchFamily="34" charset="0"/>
              </a:rPr>
              <a:t>StyleSheets may be internal or external to the report request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Internal - when you need to apply a StyleSheet to only one report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External - as a separate file. This enables you to apply one StyleSheet to multiple reports</a:t>
            </a:r>
          </a:p>
          <a:p>
            <a:pPr marL="609600" indent="-609600"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Conditional Styling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733800" cy="452596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DEFINE FILE CAR</a:t>
            </a:r>
          </a:p>
          <a:p>
            <a:pPr>
              <a:buNone/>
            </a:pP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PROFIT/D9.2 = RCOST-DCOST;</a:t>
            </a:r>
          </a:p>
          <a:p>
            <a:pPr>
              <a:buNone/>
            </a:pP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END</a:t>
            </a:r>
          </a:p>
          <a:p>
            <a:pPr>
              <a:buNone/>
            </a:pP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TABLE FILE CAR</a:t>
            </a:r>
          </a:p>
          <a:p>
            <a:pPr>
              <a:buNone/>
            </a:pP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HEADING</a:t>
            </a:r>
          </a:p>
          <a:p>
            <a:pPr>
              <a:buNone/>
            </a:pP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"Vehicle Profit"</a:t>
            </a:r>
          </a:p>
          <a:p>
            <a:pPr>
              <a:buNone/>
            </a:pP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" "</a:t>
            </a:r>
          </a:p>
          <a:p>
            <a:pPr>
              <a:buNone/>
            </a:pP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SUM DCOST RCOST </a:t>
            </a:r>
          </a:p>
          <a:p>
            <a:pPr>
              <a:buNone/>
            </a:pP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PROFIT </a:t>
            </a:r>
          </a:p>
          <a:p>
            <a:pPr>
              <a:buNone/>
            </a:pP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-*COMPUTE PROFIT/D9.2 = RCOST-DCOST;</a:t>
            </a:r>
          </a:p>
          <a:p>
            <a:pPr>
              <a:buNone/>
            </a:pP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BY HIGHEST PROFIT NOPRINT</a:t>
            </a:r>
          </a:p>
          <a:p>
            <a:pPr>
              <a:buNone/>
            </a:pP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BY COUNTRY</a:t>
            </a:r>
          </a:p>
          <a:p>
            <a:pPr>
              <a:buNone/>
            </a:pP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BY CAR</a:t>
            </a:r>
          </a:p>
          <a:p>
            <a:pPr>
              <a:buNone/>
            </a:pP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BY MODEL</a:t>
            </a:r>
          </a:p>
          <a:p>
            <a:pPr>
              <a:buNone/>
            </a:pP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ON TABLE SET BYDISPLAY ON</a:t>
            </a:r>
          </a:p>
          <a:p>
            <a:pPr>
              <a:buNone/>
            </a:pP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ON TABLE SET PAGE-NUM OFF</a:t>
            </a:r>
          </a:p>
          <a:p>
            <a:pPr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4419600" cy="452596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ON TABLE SET STYLESHEET *</a:t>
            </a:r>
          </a:p>
          <a:p>
            <a:pPr>
              <a:buNone/>
            </a:pP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TYPE=REPORT, GRID=OFF, $</a:t>
            </a:r>
          </a:p>
          <a:p>
            <a:pPr>
              <a:buNone/>
            </a:pP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TYPE=DATA, BACKCOLOR=AQUA, STYLE=BOLD, WHEN=PROFIT GT 5000, $</a:t>
            </a:r>
          </a:p>
          <a:p>
            <a:pPr>
              <a:buNone/>
            </a:pP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TYPE=DATA, BACKCOLOR=YELLOW, STYLE=BOLD, WHEN=PROFIT GT 2000, $</a:t>
            </a:r>
          </a:p>
          <a:p>
            <a:pPr>
              <a:buNone/>
            </a:pP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TYPE=DATA, BACKCOLOR=PINK, STYLE=ITALIC, WHEN=PROFIT LT 1000, $</a:t>
            </a:r>
          </a:p>
          <a:p>
            <a:pPr>
              <a:buNone/>
            </a:pP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TYPE=DATA, COLUMN=C3, BACKCOLOR=AQUA, COLOR=RED, STYLE=BOLD+ITALIC, WHEN=PROFIT GT 6 000, $</a:t>
            </a:r>
          </a:p>
          <a:p>
            <a:pPr>
              <a:buNone/>
            </a:pP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TYPE=DATA, BACKCOLOR=SILVER, FONT='Arial', $</a:t>
            </a:r>
          </a:p>
          <a:p>
            <a:pPr>
              <a:buNone/>
            </a:pP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TYPE=HEADING, FONT='Arial', STYLE=BOLD, SIZE=11, $</a:t>
            </a:r>
          </a:p>
          <a:p>
            <a:pPr>
              <a:buNone/>
            </a:pP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ENDSTYLE</a:t>
            </a:r>
          </a:p>
          <a:p>
            <a:pPr>
              <a:buNone/>
            </a:pP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END</a:t>
            </a:r>
          </a:p>
          <a:p>
            <a:pPr>
              <a:buNone/>
            </a:pP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Conditional Styling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7489" y="1600200"/>
            <a:ext cx="690902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Drill-Down Example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TABLE FILE CAR</a:t>
            </a:r>
          </a:p>
          <a:p>
            <a:pPr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"Bob's Auto Sales"</a:t>
            </a:r>
          </a:p>
          <a:p>
            <a:pPr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SUM  DEALER_COST/D10.2!e</a:t>
            </a:r>
          </a:p>
          <a:p>
            <a:pPr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     RETAIL_COST/D10.2!e</a:t>
            </a:r>
          </a:p>
          <a:p>
            <a:pPr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     SALES/D12.2!e</a:t>
            </a:r>
          </a:p>
          <a:p>
            <a:pPr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BY   COUNTRY</a:t>
            </a:r>
          </a:p>
          <a:p>
            <a:pPr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BY   CAR</a:t>
            </a:r>
          </a:p>
          <a:p>
            <a:pPr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BY   MODEL</a:t>
            </a:r>
          </a:p>
          <a:p>
            <a:pPr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ON TABLE SET ONLINE-FMT HTML</a:t>
            </a:r>
          </a:p>
          <a:p>
            <a:pPr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ON TABLE SET PAGE OFF</a:t>
            </a:r>
          </a:p>
          <a:p>
            <a:pPr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ON TABLE SET STYLE *</a:t>
            </a:r>
          </a:p>
          <a:p>
            <a:pPr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TYPE=DATA,COLUMN=MODEL,FONT='ARIAL',</a:t>
            </a:r>
          </a:p>
          <a:p>
            <a:pPr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     COLOR='RED',FOCEXEC=CARDRLL2(VAR=MODEL),TARGET='_blank',$</a:t>
            </a:r>
          </a:p>
          <a:p>
            <a:pPr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TYPE=DATA, BACKCOLOR=('WHITE' RGB(210 210 210)),$ alternate background</a:t>
            </a:r>
          </a:p>
          <a:p>
            <a:pPr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TYPE=HEADING, IMAGE=carlogo.gif,$ </a:t>
            </a:r>
          </a:p>
          <a:p>
            <a:pPr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TYPE=HEADING, OBJECT=TEXT, STYLE=BOLD, SIZE=24,$</a:t>
            </a:r>
          </a:p>
          <a:p>
            <a:pPr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ENDSTYLE</a:t>
            </a:r>
          </a:p>
          <a:p>
            <a:pPr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END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Drill-Down Example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3314" y="1600200"/>
            <a:ext cx="583737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Drill-Down Example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TABLE FILE CAR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PRINT COUNTRY CAR MODEL SEG.BODYTYPE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WHERE MODEL EQ '&amp;VAR';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END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Drill-Down Example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667000"/>
            <a:ext cx="6723810" cy="52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StyleSheet Exposed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2400" smtClean="0">
                <a:latin typeface="Arial" pitchFamily="34" charset="0"/>
                <a:cs typeface="Arial" pitchFamily="34" charset="0"/>
              </a:rPr>
              <a:t>Summary</a:t>
            </a:r>
          </a:p>
          <a:p>
            <a:pPr algn="ctr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Understanding the StyleSheet command allows for display control of the report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Additional details may be found in the WebFOCUS Creating Reports Manual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Experiment 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  <a:cs typeface="Arial" pitchFamily="34" charset="0"/>
              </a:rPr>
              <a:t>Concepts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7724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Use a StyleSheet to:</a:t>
            </a:r>
          </a:p>
          <a:p>
            <a:pP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Format report individual components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Incorporate graphical elements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Format data that meets specified conditions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Create dynamic hyperlinks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Create macros that enable you to streamline your formatting specifications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Use external Cascading StyleSheets</a:t>
            </a:r>
          </a:p>
          <a:p>
            <a:pPr marL="609600" indent="-609600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Internal CSS for HTML Reports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itchFamily="34" charset="0"/>
              </a:rPr>
              <a:t>Internal </a:t>
            </a:r>
            <a:r>
              <a:rPr lang="en-US" sz="2400" kern="0" dirty="0" smtClean="0">
                <a:latin typeface="Arial" pitchFamily="34" charset="0"/>
              </a:rPr>
              <a:t>Cascading</a:t>
            </a:r>
            <a:r>
              <a:rPr lang="en-US" sz="2400" dirty="0" smtClean="0">
                <a:latin typeface="Arial" pitchFamily="34" charset="0"/>
              </a:rPr>
              <a:t> Style Sheet are created with:</a:t>
            </a:r>
          </a:p>
          <a:p>
            <a:endParaRPr lang="en-US" sz="1000" dirty="0" smtClean="0">
              <a:latin typeface="Arial" pitchFamily="34" charset="0"/>
            </a:endParaRPr>
          </a:p>
          <a:p>
            <a:pPr lvl="1">
              <a:buNone/>
            </a:pPr>
            <a:r>
              <a:rPr lang="en-US" sz="2400" dirty="0" smtClean="0">
                <a:latin typeface="Arial" pitchFamily="34" charset="0"/>
              </a:rPr>
              <a:t>ON TABLE SET HTMLCSS {ON|OFF}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</a:rPr>
              <a:t>where:</a:t>
            </a:r>
          </a:p>
          <a:p>
            <a:r>
              <a:rPr lang="en-US" sz="2400" dirty="0" smtClean="0">
                <a:latin typeface="Arial" pitchFamily="34" charset="0"/>
              </a:rPr>
              <a:t>ON - Generates an internal Cascading Style Sheet in the HTML report to control most aspects of the report's appearance.</a:t>
            </a:r>
          </a:p>
          <a:p>
            <a:r>
              <a:rPr lang="en-US" sz="2400" dirty="0" smtClean="0">
                <a:latin typeface="Arial" pitchFamily="34" charset="0"/>
              </a:rPr>
              <a:t>OFF - No generation of an internal Cascading Style Sheet.  Formatting tags are placed in each HTML table cell used to create the report.</a:t>
            </a:r>
          </a:p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Internal CSS for HTML Reports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600" dirty="0" smtClean="0">
                <a:latin typeface="Arial" pitchFamily="34" charset="0"/>
                <a:cs typeface="Arial" pitchFamily="34" charset="0"/>
              </a:rPr>
              <a:t>Improves performance by reducing the size of the HTML file which decreases transmission bandwidth.  Result - large reports display more quickly.</a:t>
            </a:r>
          </a:p>
          <a:p>
            <a:r>
              <a:rPr lang="en-US" sz="2600" dirty="0" smtClean="0">
                <a:latin typeface="Arial" pitchFamily="34" charset="0"/>
                <a:cs typeface="Arial" pitchFamily="34" charset="0"/>
              </a:rPr>
              <a:t>Provide more formatting options for your HTML report</a:t>
            </a:r>
          </a:p>
          <a:p>
            <a:r>
              <a:rPr lang="en-US" sz="2600" dirty="0" smtClean="0">
                <a:latin typeface="Arial" pitchFamily="34" charset="0"/>
                <a:cs typeface="Arial" pitchFamily="34" charset="0"/>
              </a:rPr>
              <a:t>Internal Cascading Style Sheets enable HTML support for the UNITS, BOTTOMMARGIN, TOPMARGIN, LEFTMARGIN, RIGHTMARGIN, SIZE, POSITION, WRAP, and PAGECOLOR attributes.</a:t>
            </a:r>
          </a:p>
          <a:p>
            <a:r>
              <a:rPr lang="en-US" sz="2600" dirty="0" smtClean="0">
                <a:latin typeface="Arial" pitchFamily="34" charset="0"/>
                <a:cs typeface="Arial" pitchFamily="34" charset="0"/>
              </a:rPr>
              <a:t>Enables addition and removal of underlines from most report components and specify the starting position and size of an image</a:t>
            </a:r>
          </a:p>
          <a:p>
            <a:pPr>
              <a:buFontTx/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Sample Report Procedure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41148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TABLE FILE CAR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PRINT COUNTRY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ON TABLE SET PAGE-NUM OFF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ON TABLE NOTOTAL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ON TABLE PCHOLD FORMAT HTML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ON TABLE SET HTMLCSS ON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ON TABLE SET STYLE *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UNITS=IN,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LEFTMARGIN=0.500000,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RIGHTMARGIN=0.500000,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TOPMARGIN=0.500000,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BOTTOMMARGIN=0.500000,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SQUEEZE=ON,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ORIENTATION=PORTRAIT,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$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$ StyleSheet comment</a:t>
            </a: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6019800" y="1600200"/>
            <a:ext cx="2362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TYPE=REPORT,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GRID=OFF,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FONT='ARIAL',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SIZE=9,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COLOR='BLACK',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BACKCOLOR='NONE',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STYLE=NORMAL,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TOPGAP=0.013889,   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BOTTOMGAP=0.027778,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$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-* Dialogue Manager comment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Sample Report Procedure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41148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TYPE=TITLE,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STYLE=BOLD,$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TYPE=TABHEADING,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SIZE=12,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STYLE=BOLD,$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TYPE=TABFOOTING,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SIZE=12,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STYLE=BOLD,$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TYPE=HEADING,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SIZE=12,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STYLE=BOLD,$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TYPE=FOOTING,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SIZE=12,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STYLE=BOLD,$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TYPE=SUBHEAD,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SIZE=10,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STYLE=BOLD,$</a:t>
            </a: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6019800" y="1600200"/>
            <a:ext cx="2362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TYPE=SUBFOOT,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SIZE=10,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STYLE=BOLD,$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TYPE=SUBTOTAL,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BACKCOLOR=RGB(210 210 210),$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TYPE=ACROSSVALUE,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SIZE=9,$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TYPE=ACROSSTITLE,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STYLE=BOLD,$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TYPE=GRANDTOTAL,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BACKCOLOR=RGB(210 210 210),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STYLE=BOLD,$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ENDSTYLE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END</a:t>
            </a:r>
          </a:p>
          <a:p>
            <a:pPr>
              <a:buNone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4000" dirty="0" smtClean="0">
                <a:latin typeface="Arial" pitchFamily="34" charset="0"/>
                <a:cs typeface="Arial" pitchFamily="34" charset="0"/>
              </a:rPr>
              <a:t>Identify the report section</a:t>
            </a:r>
          </a:p>
          <a:p>
            <a:pPr>
              <a:buNone/>
            </a:pPr>
            <a:r>
              <a:rPr lang="en-US" sz="4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endParaRPr lang="en-US" sz="4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4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4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4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4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4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4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4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4000" dirty="0" smtClean="0">
                <a:latin typeface="Arial" pitchFamily="34" charset="0"/>
                <a:cs typeface="Arial" pitchFamily="34" charset="0"/>
              </a:rPr>
              <a:t>Identify Subtype – Additional attributes such as COLUMN, LINE, OBJECT, or ITEM, to identify a specific component.</a:t>
            </a:r>
            <a:endParaRPr lang="en-US" sz="3700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Identifying Report Section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371600" y="2133600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TYPE=section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REPORT</a:t>
                      </a:r>
                      <a:endParaRPr lang="en-US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TITLE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ACROSSVALUE</a:t>
                      </a:r>
                      <a:endParaRPr lang="en-US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ACROSSTITLE</a:t>
                      </a:r>
                      <a:endParaRPr lang="en-US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UNDERLINE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SKIPLINE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PAGENUM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HEADING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SUBHEAD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TABHEADING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FOOTING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SUBFOOT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TABFOOTING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RECAP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SUBTOTAL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GRANDTOTAL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sz="4000" dirty="0" smtClean="0">
                <a:latin typeface="Arial" pitchFamily="34" charset="0"/>
                <a:cs typeface="Arial" pitchFamily="34" charset="0"/>
              </a:rPr>
              <a:t>Identify report attributes</a:t>
            </a:r>
          </a:p>
          <a:p>
            <a:pPr>
              <a:buNone/>
            </a:pPr>
            <a:r>
              <a:rPr lang="en-US" sz="4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endParaRPr lang="en-US" sz="4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4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4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4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4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4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4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1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4000" dirty="0" smtClean="0">
                <a:latin typeface="Arial" pitchFamily="34" charset="0"/>
                <a:cs typeface="Arial" pitchFamily="34" charset="0"/>
              </a:rPr>
              <a:t>BORDER has several formats:</a:t>
            </a:r>
          </a:p>
          <a:p>
            <a:pPr lvl="1"/>
            <a:r>
              <a:rPr lang="en-US" sz="3300" dirty="0" smtClean="0">
                <a:latin typeface="Arial" pitchFamily="34" charset="0"/>
                <a:cs typeface="Arial" pitchFamily="34" charset="0"/>
              </a:rPr>
              <a:t>BORDER [-POSITION] </a:t>
            </a:r>
          </a:p>
          <a:p>
            <a:pPr lvl="2">
              <a:buNone/>
            </a:pPr>
            <a:r>
              <a:rPr lang="en-US" sz="2900" dirty="0" smtClean="0">
                <a:latin typeface="Arial" pitchFamily="34" charset="0"/>
                <a:cs typeface="Arial" pitchFamily="34" charset="0"/>
              </a:rPr>
              <a:t>values include TOP, BOTTOM, LEFT, RIGHT</a:t>
            </a:r>
          </a:p>
          <a:p>
            <a:pPr lvl="1"/>
            <a:r>
              <a:rPr lang="en-US" sz="3300" dirty="0" smtClean="0">
                <a:latin typeface="Arial" pitchFamily="34" charset="0"/>
                <a:cs typeface="Arial" pitchFamily="34" charset="0"/>
              </a:rPr>
              <a:t>BORDER [-POSITION] –STYLE </a:t>
            </a:r>
          </a:p>
          <a:p>
            <a:pPr lvl="2">
              <a:buNone/>
            </a:pPr>
            <a:r>
              <a:rPr lang="en-US" sz="2900" dirty="0" smtClean="0">
                <a:latin typeface="Arial" pitchFamily="34" charset="0"/>
                <a:cs typeface="Arial" pitchFamily="34" charset="0"/>
              </a:rPr>
              <a:t>values include SOLID, DOUBLE, DASHED, DOTTED, etc</a:t>
            </a:r>
          </a:p>
          <a:p>
            <a:pPr lvl="1"/>
            <a:r>
              <a:rPr lang="en-US" sz="3300" dirty="0" smtClean="0">
                <a:latin typeface="Arial" pitchFamily="34" charset="0"/>
                <a:cs typeface="Arial" pitchFamily="34" charset="0"/>
              </a:rPr>
              <a:t>BORDER [-POSITION] –COLOR </a:t>
            </a:r>
          </a:p>
          <a:p>
            <a:pPr lvl="2">
              <a:buNone/>
            </a:pPr>
            <a:r>
              <a:rPr lang="en-US" sz="2900" dirty="0" smtClean="0">
                <a:latin typeface="Arial" pitchFamily="34" charset="0"/>
                <a:cs typeface="Arial" pitchFamily="34" charset="0"/>
              </a:rPr>
              <a:t>values include color or RGB(r g b)</a:t>
            </a:r>
          </a:p>
          <a:p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Identifying Attributes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371600" y="1981200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ATTRIBUTE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FONT</a:t>
                      </a:r>
                      <a:endParaRPr lang="en-US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COLOR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BACKCOLOR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PAGECOLOR</a:t>
                      </a:r>
                      <a:endParaRPr lang="en-US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STYLE</a:t>
                      </a:r>
                      <a:endParaRPr lang="en-US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JUSTIFY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TITLETEXT</a:t>
                      </a:r>
                      <a:endParaRPr lang="en-US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GRID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WRAP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WHEN</a:t>
                      </a:r>
                      <a:endParaRPr lang="en-US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IMAGE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BACKIMAGE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BORDER</a:t>
                      </a:r>
                      <a:endParaRPr lang="en-US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POSITION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</TotalTime>
  <Words>1578</Words>
  <Application>Microsoft Office PowerPoint</Application>
  <PresentationFormat>On-screen Show (4:3)</PresentationFormat>
  <Paragraphs>319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Agenda</vt:lpstr>
      <vt:lpstr>Concepts</vt:lpstr>
      <vt:lpstr>Concepts</vt:lpstr>
      <vt:lpstr>Internal CSS for HTML Reports</vt:lpstr>
      <vt:lpstr>Internal CSS for HTML Reports</vt:lpstr>
      <vt:lpstr>Sample Report Procedure</vt:lpstr>
      <vt:lpstr>Sample Report Procedure</vt:lpstr>
      <vt:lpstr>Identifying Report Section</vt:lpstr>
      <vt:lpstr>Identifying Attributes</vt:lpstr>
      <vt:lpstr>Identifying Subtype</vt:lpstr>
      <vt:lpstr>Identifying Subtype</vt:lpstr>
      <vt:lpstr>Identifying Subtype</vt:lpstr>
      <vt:lpstr>Identifying Total or Subtotal</vt:lpstr>
      <vt:lpstr>Identifying Data</vt:lpstr>
      <vt:lpstr>Identifying Column Title</vt:lpstr>
      <vt:lpstr>Identifying Heading or Footing</vt:lpstr>
      <vt:lpstr>Identify Heading or Footing Objects</vt:lpstr>
      <vt:lpstr>Heading With Line and Object</vt:lpstr>
      <vt:lpstr>Heading With Line and Object</vt:lpstr>
      <vt:lpstr>Conditional Styling</vt:lpstr>
      <vt:lpstr>Conditional Styling</vt:lpstr>
      <vt:lpstr>Drill-Down Example</vt:lpstr>
      <vt:lpstr>Drill-Down Example</vt:lpstr>
      <vt:lpstr>Drill-Down Example</vt:lpstr>
      <vt:lpstr>Drill-Down Example</vt:lpstr>
      <vt:lpstr>StyleSheet Exposed</vt:lpstr>
    </vt:vector>
  </TitlesOfParts>
  <Company>UNCG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WebFOCUS STYLESHEET Exposed</dc:title>
  <dc:creator>UNCG Client</dc:creator>
  <cp:lastModifiedBy>Pravink</cp:lastModifiedBy>
  <cp:revision>115</cp:revision>
  <dcterms:created xsi:type="dcterms:W3CDTF">2008-10-22T18:09:11Z</dcterms:created>
  <dcterms:modified xsi:type="dcterms:W3CDTF">2014-11-20T17:10:57Z</dcterms:modified>
</cp:coreProperties>
</file>